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795" r:id="rId2"/>
    <p:sldId id="310" r:id="rId3"/>
    <p:sldId id="311" r:id="rId4"/>
    <p:sldId id="262" r:id="rId5"/>
    <p:sldId id="321" r:id="rId6"/>
    <p:sldId id="3796" r:id="rId7"/>
    <p:sldId id="312" r:id="rId8"/>
    <p:sldId id="320" r:id="rId9"/>
    <p:sldId id="313" r:id="rId10"/>
    <p:sldId id="322" r:id="rId11"/>
    <p:sldId id="3789" r:id="rId12"/>
    <p:sldId id="3790" r:id="rId13"/>
    <p:sldId id="3791" r:id="rId14"/>
    <p:sldId id="323" r:id="rId15"/>
    <p:sldId id="3797" r:id="rId16"/>
    <p:sldId id="3798" r:id="rId17"/>
    <p:sldId id="3799" r:id="rId18"/>
    <p:sldId id="3800"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D39"/>
    <a:srgbClr val="00AFD7"/>
    <a:srgbClr val="0042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1355" autoAdjust="0"/>
  </p:normalViewPr>
  <p:slideViewPr>
    <p:cSldViewPr snapToGrid="0">
      <p:cViewPr varScale="1">
        <p:scale>
          <a:sx n="102" d="100"/>
          <a:sy n="102" d="100"/>
        </p:scale>
        <p:origin x="834" y="10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7FED3-0B24-4E7A-A973-0C3398C65EF5}"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37381-AF93-46FC-987F-1A64D4D6F04A}" type="slidenum">
              <a:rPr lang="en-US" smtClean="0"/>
              <a:t>‹#›</a:t>
            </a:fld>
            <a:endParaRPr lang="en-US"/>
          </a:p>
        </p:txBody>
      </p:sp>
    </p:spTree>
    <p:extLst>
      <p:ext uri="{BB962C8B-B14F-4D97-AF65-F5344CB8AC3E}">
        <p14:creationId xmlns:p14="http://schemas.microsoft.com/office/powerpoint/2010/main" val="4239900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54C71607-E271-40E8-AD96-F17761C2A00D}" type="slidenum">
              <a:rPr lang="en-US" smtClean="0"/>
              <a:t>1</a:t>
            </a:fld>
            <a:endParaRPr lang="en-US"/>
          </a:p>
        </p:txBody>
      </p:sp>
    </p:spTree>
    <p:extLst>
      <p:ext uri="{BB962C8B-B14F-4D97-AF65-F5344CB8AC3E}">
        <p14:creationId xmlns:p14="http://schemas.microsoft.com/office/powerpoint/2010/main" val="27515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37381-AF93-46FC-987F-1A64D4D6F04A}" type="slidenum">
              <a:rPr lang="en-US" smtClean="0"/>
              <a:t>2</a:t>
            </a:fld>
            <a:endParaRPr lang="en-US"/>
          </a:p>
        </p:txBody>
      </p:sp>
    </p:spTree>
    <p:extLst>
      <p:ext uri="{BB962C8B-B14F-4D97-AF65-F5344CB8AC3E}">
        <p14:creationId xmlns:p14="http://schemas.microsoft.com/office/powerpoint/2010/main" val="1215273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37381-AF93-46FC-987F-1A64D4D6F04A}" type="slidenum">
              <a:rPr lang="en-US" smtClean="0"/>
              <a:t>15</a:t>
            </a:fld>
            <a:endParaRPr lang="en-US"/>
          </a:p>
        </p:txBody>
      </p:sp>
    </p:spTree>
    <p:extLst>
      <p:ext uri="{BB962C8B-B14F-4D97-AF65-F5344CB8AC3E}">
        <p14:creationId xmlns:p14="http://schemas.microsoft.com/office/powerpoint/2010/main" val="866151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422275" y="704850"/>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ea typeface="MS PGothic" pitchFamily="34" charset="-128"/>
              </a:defRPr>
            </a:lvl1pPr>
            <a:lvl2pPr marL="751265" indent="-288947">
              <a:spcBef>
                <a:spcPct val="30000"/>
              </a:spcBef>
              <a:defRPr sz="1300">
                <a:solidFill>
                  <a:schemeClr val="tx1"/>
                </a:solidFill>
                <a:latin typeface="Calibri" pitchFamily="34" charset="0"/>
                <a:ea typeface="MS PGothic" pitchFamily="34" charset="-128"/>
              </a:defRPr>
            </a:lvl2pPr>
            <a:lvl3pPr marL="1155792" indent="-231158">
              <a:spcBef>
                <a:spcPct val="30000"/>
              </a:spcBef>
              <a:defRPr sz="1300">
                <a:solidFill>
                  <a:schemeClr val="tx1"/>
                </a:solidFill>
                <a:latin typeface="Calibri" pitchFamily="34" charset="0"/>
                <a:ea typeface="MS PGothic" pitchFamily="34" charset="-128"/>
              </a:defRPr>
            </a:lvl3pPr>
            <a:lvl4pPr marL="1618109" indent="-231158">
              <a:spcBef>
                <a:spcPct val="30000"/>
              </a:spcBef>
              <a:defRPr sz="1300">
                <a:solidFill>
                  <a:schemeClr val="tx1"/>
                </a:solidFill>
                <a:latin typeface="Calibri" pitchFamily="34" charset="0"/>
                <a:ea typeface="MS PGothic" pitchFamily="34" charset="-128"/>
              </a:defRPr>
            </a:lvl4pPr>
            <a:lvl5pPr marL="2080426" indent="-231158">
              <a:spcBef>
                <a:spcPct val="30000"/>
              </a:spcBef>
              <a:defRPr sz="1300">
                <a:solidFill>
                  <a:schemeClr val="tx1"/>
                </a:solidFill>
                <a:latin typeface="Calibri" pitchFamily="34" charset="0"/>
                <a:ea typeface="MS PGothic" pitchFamily="34" charset="-128"/>
              </a:defRPr>
            </a:lvl5pPr>
            <a:lvl6pPr marL="2542742" indent="-231158" eaLnBrk="0" fontAlgn="base" hangingPunct="0">
              <a:spcBef>
                <a:spcPct val="30000"/>
              </a:spcBef>
              <a:spcAft>
                <a:spcPct val="0"/>
              </a:spcAft>
              <a:defRPr sz="1300">
                <a:solidFill>
                  <a:schemeClr val="tx1"/>
                </a:solidFill>
                <a:latin typeface="Calibri" pitchFamily="34" charset="0"/>
                <a:ea typeface="MS PGothic" pitchFamily="34" charset="-128"/>
              </a:defRPr>
            </a:lvl6pPr>
            <a:lvl7pPr marL="3005059" indent="-231158" eaLnBrk="0" fontAlgn="base" hangingPunct="0">
              <a:spcBef>
                <a:spcPct val="30000"/>
              </a:spcBef>
              <a:spcAft>
                <a:spcPct val="0"/>
              </a:spcAft>
              <a:defRPr sz="1300">
                <a:solidFill>
                  <a:schemeClr val="tx1"/>
                </a:solidFill>
                <a:latin typeface="Calibri" pitchFamily="34" charset="0"/>
                <a:ea typeface="MS PGothic" pitchFamily="34" charset="-128"/>
              </a:defRPr>
            </a:lvl7pPr>
            <a:lvl8pPr marL="3467376" indent="-231158" eaLnBrk="0" fontAlgn="base" hangingPunct="0">
              <a:spcBef>
                <a:spcPct val="30000"/>
              </a:spcBef>
              <a:spcAft>
                <a:spcPct val="0"/>
              </a:spcAft>
              <a:defRPr sz="1300">
                <a:solidFill>
                  <a:schemeClr val="tx1"/>
                </a:solidFill>
                <a:latin typeface="Calibri" pitchFamily="34" charset="0"/>
                <a:ea typeface="MS PGothic" pitchFamily="34" charset="-128"/>
              </a:defRPr>
            </a:lvl8pPr>
            <a:lvl9pPr marL="3929692" indent="-231158"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a:spcBef>
                <a:spcPct val="0"/>
              </a:spcBef>
            </a:pPr>
            <a:fld id="{418959F2-C565-44D7-97B5-353A3DC26145}" type="slidenum">
              <a:rPr lang="en-US" altLang="en-US"/>
              <a:pPr>
                <a:spcBef>
                  <a:spcPct val="0"/>
                </a:spcBef>
              </a:pPr>
              <a:t>19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8380-CB79-7D69-D275-00127178180A}"/>
              </a:ext>
            </a:extLst>
          </p:cNvPr>
          <p:cNvSpPr>
            <a:spLocks noGrp="1"/>
          </p:cNvSpPr>
          <p:nvPr>
            <p:ph type="ctrTitle" hasCustomPrompt="1"/>
          </p:nvPr>
        </p:nvSpPr>
        <p:spPr>
          <a:xfrm>
            <a:off x="1524000" y="2487167"/>
            <a:ext cx="9144000" cy="1894999"/>
          </a:xfrm>
        </p:spPr>
        <p:txBody>
          <a:bodyPr anchor="b"/>
          <a:lstStyle>
            <a:lvl1pPr algn="ctr">
              <a:defRPr sz="6000">
                <a:solidFill>
                  <a:srgbClr val="403D39"/>
                </a:solidFill>
              </a:defRPr>
            </a:lvl1pPr>
          </a:lstStyle>
          <a:p>
            <a:r>
              <a:rPr lang="en-US" dirty="0"/>
              <a:t>Title Page</a:t>
            </a:r>
          </a:p>
        </p:txBody>
      </p:sp>
      <p:sp>
        <p:nvSpPr>
          <p:cNvPr id="3" name="Subtitle 2">
            <a:extLst>
              <a:ext uri="{FF2B5EF4-FFF2-40B4-BE49-F238E27FC236}">
                <a16:creationId xmlns:a16="http://schemas.microsoft.com/office/drawing/2014/main" id="{75BED577-BAB8-A33B-DF91-F3077DF133CF}"/>
              </a:ext>
            </a:extLst>
          </p:cNvPr>
          <p:cNvSpPr>
            <a:spLocks noGrp="1"/>
          </p:cNvSpPr>
          <p:nvPr>
            <p:ph type="subTitle" idx="1"/>
          </p:nvPr>
        </p:nvSpPr>
        <p:spPr>
          <a:xfrm>
            <a:off x="1524000" y="4692523"/>
            <a:ext cx="9144000" cy="1043114"/>
          </a:xfrm>
        </p:spPr>
        <p:txBody>
          <a:bodyPr/>
          <a:lstStyle>
            <a:lvl1pPr marL="0" indent="0" algn="ctr">
              <a:buNone/>
              <a:defRPr sz="2400">
                <a:solidFill>
                  <a:srgbClr val="403D3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24879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589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Alternativ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8380-CB79-7D69-D275-00127178180A}"/>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dirty="0"/>
              <a:t>Title Page</a:t>
            </a:r>
          </a:p>
        </p:txBody>
      </p:sp>
      <p:sp>
        <p:nvSpPr>
          <p:cNvPr id="3" name="Subtitle 2">
            <a:extLst>
              <a:ext uri="{FF2B5EF4-FFF2-40B4-BE49-F238E27FC236}">
                <a16:creationId xmlns:a16="http://schemas.microsoft.com/office/drawing/2014/main" id="{75BED577-BAB8-A33B-DF91-F3077DF133CF}"/>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8972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8FA67-67FD-9669-E17F-F09488F26879}"/>
              </a:ext>
            </a:extLst>
          </p:cNvPr>
          <p:cNvSpPr>
            <a:spLocks noGrp="1"/>
          </p:cNvSpPr>
          <p:nvPr>
            <p:ph type="title" hasCustomPrompt="1"/>
          </p:nvPr>
        </p:nvSpPr>
        <p:spPr/>
        <p:txBody>
          <a:bodyPr/>
          <a:lstStyle>
            <a:lvl1pPr>
              <a:defRPr>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ED9D053A-2EE7-9611-728F-DE9491176689}"/>
              </a:ext>
            </a:extLst>
          </p:cNvPr>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Paragraph</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78B07E9-CE67-B70C-8DE6-0A07736F5704}"/>
              </a:ext>
            </a:extLst>
          </p:cNvPr>
          <p:cNvSpPr>
            <a:spLocks noGrp="1"/>
          </p:cNvSpPr>
          <p:nvPr>
            <p:ph type="sldNum" sz="quarter" idx="12"/>
          </p:nvPr>
        </p:nvSpPr>
        <p:spPr/>
        <p:txBody>
          <a:bodyPr/>
          <a:lstStyle/>
          <a:p>
            <a:fld id="{DDC29C96-A064-4228-9408-41BEF2B5FF66}" type="slidenum">
              <a:rPr lang="en-US" smtClean="0"/>
              <a:t>‹#›</a:t>
            </a:fld>
            <a:endParaRPr lang="en-US" dirty="0"/>
          </a:p>
        </p:txBody>
      </p:sp>
    </p:spTree>
    <p:extLst>
      <p:ext uri="{BB962C8B-B14F-4D97-AF65-F5344CB8AC3E}">
        <p14:creationId xmlns:p14="http://schemas.microsoft.com/office/powerpoint/2010/main" val="302054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Whit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3330E-A3D4-9521-E5D2-2F96449C5572}"/>
              </a:ext>
            </a:extLst>
          </p:cNvPr>
          <p:cNvSpPr>
            <a:spLocks noGrp="1"/>
          </p:cNvSpPr>
          <p:nvPr>
            <p:ph type="title" hasCustomPrompt="1"/>
          </p:nvPr>
        </p:nvSpPr>
        <p:spPr>
          <a:xfrm>
            <a:off x="838200" y="365125"/>
            <a:ext cx="10515600" cy="1325563"/>
          </a:xfrm>
        </p:spPr>
        <p:txBody>
          <a:bodyPr/>
          <a:lstStyle>
            <a:lvl1pPr>
              <a:defRPr>
                <a:solidFill>
                  <a:srgbClr val="403D39"/>
                </a:solidFill>
              </a:defRPr>
            </a:lvl1pPr>
          </a:lstStyle>
          <a:p>
            <a:r>
              <a:rPr lang="en-US" dirty="0"/>
              <a:t>Title</a:t>
            </a:r>
          </a:p>
        </p:txBody>
      </p:sp>
      <p:sp>
        <p:nvSpPr>
          <p:cNvPr id="4" name="Content Placeholder 2">
            <a:extLst>
              <a:ext uri="{FF2B5EF4-FFF2-40B4-BE49-F238E27FC236}">
                <a16:creationId xmlns:a16="http://schemas.microsoft.com/office/drawing/2014/main" id="{7BCA368F-DAC9-14DA-6004-7027AB2ACF9A}"/>
              </a:ext>
            </a:extLst>
          </p:cNvPr>
          <p:cNvSpPr>
            <a:spLocks noGrp="1"/>
          </p:cNvSpPr>
          <p:nvPr>
            <p:ph idx="1" hasCustomPrompt="1"/>
          </p:nvPr>
        </p:nvSpPr>
        <p:spPr>
          <a:xfrm>
            <a:off x="838200" y="1825625"/>
            <a:ext cx="10515600" cy="4351338"/>
          </a:xfrm>
        </p:spPr>
        <p:txBody>
          <a:bodyPr/>
          <a:lstStyle>
            <a:lvl1pPr>
              <a:defRPr>
                <a:solidFill>
                  <a:srgbClr val="403D39"/>
                </a:solidFill>
              </a:defRPr>
            </a:lvl1pPr>
            <a:lvl2pPr>
              <a:defRPr>
                <a:solidFill>
                  <a:srgbClr val="403D39"/>
                </a:solidFill>
              </a:defRPr>
            </a:lvl2pPr>
            <a:lvl3pPr>
              <a:defRPr>
                <a:solidFill>
                  <a:srgbClr val="403D39"/>
                </a:solidFill>
              </a:defRPr>
            </a:lvl3pPr>
            <a:lvl4pPr>
              <a:defRPr>
                <a:solidFill>
                  <a:srgbClr val="403D39"/>
                </a:solidFill>
              </a:defRPr>
            </a:lvl4pPr>
            <a:lvl5pPr>
              <a:defRPr>
                <a:solidFill>
                  <a:srgbClr val="403D39"/>
                </a:solidFill>
              </a:defRPr>
            </a:lvl5pPr>
          </a:lstStyle>
          <a:p>
            <a:pPr lvl="0"/>
            <a:r>
              <a:rPr lang="en-US" dirty="0"/>
              <a:t>Paragraph</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994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over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B17A2-5285-FEC6-4A55-6498A42CAA64}"/>
              </a:ext>
            </a:extLst>
          </p:cNvPr>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dirty="0"/>
              <a:t>Cover Slide</a:t>
            </a:r>
          </a:p>
        </p:txBody>
      </p:sp>
      <p:sp>
        <p:nvSpPr>
          <p:cNvPr id="3" name="Text Placeholder 2">
            <a:extLst>
              <a:ext uri="{FF2B5EF4-FFF2-40B4-BE49-F238E27FC236}">
                <a16:creationId xmlns:a16="http://schemas.microsoft.com/office/drawing/2014/main" id="{A0E84F13-FB7E-EE72-8CD3-71F87571B7AE}"/>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1997123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B17A2-5285-FEC6-4A55-6498A42CAA64}"/>
              </a:ext>
            </a:extLst>
          </p:cNvPr>
          <p:cNvSpPr>
            <a:spLocks noGrp="1"/>
          </p:cNvSpPr>
          <p:nvPr>
            <p:ph type="title" hasCustomPrompt="1"/>
          </p:nvPr>
        </p:nvSpPr>
        <p:spPr>
          <a:xfrm>
            <a:off x="838200" y="1728787"/>
            <a:ext cx="10515600" cy="1600200"/>
          </a:xfrm>
        </p:spPr>
        <p:txBody>
          <a:bodyPr anchor="b"/>
          <a:lstStyle>
            <a:lvl1pPr>
              <a:defRPr sz="6000">
                <a:solidFill>
                  <a:schemeClr val="bg1"/>
                </a:solidFill>
              </a:defRPr>
            </a:lvl1pPr>
          </a:lstStyle>
          <a:p>
            <a:r>
              <a:rPr lang="en-US" dirty="0"/>
              <a:t>Cover Slide</a:t>
            </a:r>
          </a:p>
        </p:txBody>
      </p:sp>
      <p:sp>
        <p:nvSpPr>
          <p:cNvPr id="3" name="Text Placeholder 2">
            <a:extLst>
              <a:ext uri="{FF2B5EF4-FFF2-40B4-BE49-F238E27FC236}">
                <a16:creationId xmlns:a16="http://schemas.microsoft.com/office/drawing/2014/main" id="{A0E84F13-FB7E-EE72-8CD3-71F87571B7AE}"/>
              </a:ext>
            </a:extLst>
          </p:cNvPr>
          <p:cNvSpPr>
            <a:spLocks noGrp="1"/>
          </p:cNvSpPr>
          <p:nvPr>
            <p:ph type="body" idx="1" hasCustomPrompt="1"/>
          </p:nvPr>
        </p:nvSpPr>
        <p:spPr>
          <a:xfrm>
            <a:off x="838200" y="3630996"/>
            <a:ext cx="10515600" cy="1359645"/>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88644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Two Topics">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74E0-B12E-A172-6404-3EFBE63E64BF}"/>
              </a:ext>
            </a:extLst>
          </p:cNvPr>
          <p:cNvSpPr>
            <a:spLocks noGrp="1"/>
          </p:cNvSpPr>
          <p:nvPr>
            <p:ph type="title" hasCustomPrompt="1"/>
          </p:nvPr>
        </p:nvSpPr>
        <p:spPr/>
        <p:txBody>
          <a:bodyPr/>
          <a:lstStyle>
            <a:lvl1pPr>
              <a:defRPr/>
            </a:lvl1pPr>
          </a:lstStyle>
          <a:p>
            <a:r>
              <a:rPr lang="en-US" dirty="0"/>
              <a:t>Title</a:t>
            </a:r>
          </a:p>
        </p:txBody>
      </p:sp>
      <p:sp>
        <p:nvSpPr>
          <p:cNvPr id="3" name="Content Placeholder 2">
            <a:extLst>
              <a:ext uri="{FF2B5EF4-FFF2-40B4-BE49-F238E27FC236}">
                <a16:creationId xmlns:a16="http://schemas.microsoft.com/office/drawing/2014/main" id="{5339B19A-0DCD-8F93-D199-4E3119E29E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E94B46-EED5-C955-AB33-9D524B5C0E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426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 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74E0-B12E-A172-6404-3EFBE63E64BF}"/>
              </a:ext>
            </a:extLst>
          </p:cNvPr>
          <p:cNvSpPr>
            <a:spLocks noGrp="1"/>
          </p:cNvSpPr>
          <p:nvPr>
            <p:ph type="title" hasCustomPrompt="1"/>
          </p:nvPr>
        </p:nvSpPr>
        <p:spPr>
          <a:xfrm>
            <a:off x="5388166" y="336741"/>
            <a:ext cx="6388865" cy="1325563"/>
          </a:xfrm>
        </p:spPr>
        <p:txBody>
          <a:bodyPr/>
          <a:lstStyle>
            <a:lvl1pPr algn="l">
              <a:defRPr>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5339B19A-0DCD-8F93-D199-4E3119E29EE6}"/>
              </a:ext>
            </a:extLst>
          </p:cNvPr>
          <p:cNvSpPr>
            <a:spLocks noGrp="1"/>
          </p:cNvSpPr>
          <p:nvPr>
            <p:ph sz="half" idx="1"/>
          </p:nvPr>
        </p:nvSpPr>
        <p:spPr>
          <a:xfrm>
            <a:off x="5388166" y="1885395"/>
            <a:ext cx="638886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0E2C5125-239C-A175-2DB8-1E85C5E6F338}"/>
              </a:ext>
            </a:extLst>
          </p:cNvPr>
          <p:cNvSpPr>
            <a:spLocks noGrp="1"/>
          </p:cNvSpPr>
          <p:nvPr>
            <p:ph type="ftr" sz="quarter" idx="11"/>
          </p:nvPr>
        </p:nvSpPr>
        <p:spPr>
          <a:xfrm>
            <a:off x="4038600" y="6459824"/>
            <a:ext cx="4114800" cy="365125"/>
          </a:xfrm>
        </p:spPr>
        <p:txBody>
          <a:bodyPr/>
          <a:lstStyle>
            <a:lvl1pPr>
              <a:defRPr>
                <a:solidFill>
                  <a:schemeClr val="bg1"/>
                </a:solidFill>
                <a:latin typeface="Montserrat" panose="00000500000000000000" pitchFamily="2" charset="0"/>
              </a:defRPr>
            </a:lvl1pPr>
          </a:lstStyle>
          <a:p>
            <a:r>
              <a:rPr lang="en-US" dirty="0"/>
              <a:t>Prosperity Home Mortgage | Internal Use Only</a:t>
            </a:r>
          </a:p>
        </p:txBody>
      </p:sp>
    </p:spTree>
    <p:extLst>
      <p:ext uri="{BB962C8B-B14F-4D97-AF65-F5344CB8AC3E}">
        <p14:creationId xmlns:p14="http://schemas.microsoft.com/office/powerpoint/2010/main" val="155208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1B88D-E679-2EE4-6874-761EB9924BD0}"/>
              </a:ext>
            </a:extLst>
          </p:cNvPr>
          <p:cNvSpPr>
            <a:spLocks noGrp="1"/>
          </p:cNvSpPr>
          <p:nvPr>
            <p:ph type="title" hasCustomPrompt="1"/>
          </p:nvPr>
        </p:nvSpPr>
        <p:spPr/>
        <p:txBody>
          <a:bodyPr/>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144898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5B68E7-6CD3-40C1-98B9-36FEC7669B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D359856-5144-9DF3-D7CB-8C1A22ABF8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3D3E8B5-7F26-CC46-2EBD-BEBC288E9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87AD2-7CC3-4FCA-A870-C47AE8E87B6B}" type="datetimeFigureOut">
              <a:rPr lang="en-US" smtClean="0"/>
              <a:t>2/19/2025</a:t>
            </a:fld>
            <a:endParaRPr lang="en-US"/>
          </a:p>
        </p:txBody>
      </p:sp>
      <p:sp>
        <p:nvSpPr>
          <p:cNvPr id="5" name="Footer Placeholder 4">
            <a:extLst>
              <a:ext uri="{FF2B5EF4-FFF2-40B4-BE49-F238E27FC236}">
                <a16:creationId xmlns:a16="http://schemas.microsoft.com/office/drawing/2014/main" id="{A6BAF46D-1CB8-CCC9-FC89-09E350D541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0426A"/>
                </a:solidFill>
                <a:latin typeface="Montserrat" panose="00000500000000000000" pitchFamily="2" charset="0"/>
              </a:defRPr>
            </a:lvl1pPr>
          </a:lstStyle>
          <a:p>
            <a:r>
              <a:rPr lang="en-US" dirty="0"/>
              <a:t>Prosperity Home Mortgage | For Internal Use Only</a:t>
            </a:r>
          </a:p>
        </p:txBody>
      </p:sp>
      <p:sp>
        <p:nvSpPr>
          <p:cNvPr id="6" name="Slide Number Placeholder 5">
            <a:extLst>
              <a:ext uri="{FF2B5EF4-FFF2-40B4-BE49-F238E27FC236}">
                <a16:creationId xmlns:a16="http://schemas.microsoft.com/office/drawing/2014/main" id="{09800241-EF05-CB5F-78C1-51AF537CE2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29C96-A064-4228-9408-41BEF2B5FF66}" type="slidenum">
              <a:rPr lang="en-US" smtClean="0"/>
              <a:t>‹#›</a:t>
            </a:fld>
            <a:endParaRPr lang="en-US"/>
          </a:p>
        </p:txBody>
      </p:sp>
    </p:spTree>
    <p:extLst>
      <p:ext uri="{BB962C8B-B14F-4D97-AF65-F5344CB8AC3E}">
        <p14:creationId xmlns:p14="http://schemas.microsoft.com/office/powerpoint/2010/main" val="329080338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5" r:id="rId4"/>
    <p:sldLayoutId id="2147483651" r:id="rId5"/>
    <p:sldLayoutId id="2147483657" r:id="rId6"/>
    <p:sldLayoutId id="2147483652" r:id="rId7"/>
    <p:sldLayoutId id="2147483658" r:id="rId8"/>
    <p:sldLayoutId id="2147483654" r:id="rId9"/>
    <p:sldLayoutId id="2147483659" r:id="rId10"/>
  </p:sldLayoutIdLst>
  <p:txStyles>
    <p:titleStyle>
      <a:lvl1pPr algn="l" defTabSz="914400" rtl="0" eaLnBrk="1" latinLnBrk="0" hangingPunct="1">
        <a:lnSpc>
          <a:spcPct val="90000"/>
        </a:lnSpc>
        <a:spcBef>
          <a:spcPct val="0"/>
        </a:spcBef>
        <a:buNone/>
        <a:defRPr sz="4400" b="1" kern="1200">
          <a:solidFill>
            <a:srgbClr val="403D39"/>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3D39"/>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3D39"/>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3D39"/>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3D39"/>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3D39"/>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C8E5-F0F4-5DB0-D558-231FA544E0DF}"/>
              </a:ext>
            </a:extLst>
          </p:cNvPr>
          <p:cNvSpPr>
            <a:spLocks noGrp="1"/>
          </p:cNvSpPr>
          <p:nvPr>
            <p:ph type="ctrTitle"/>
          </p:nvPr>
        </p:nvSpPr>
        <p:spPr>
          <a:xfrm>
            <a:off x="2016943" y="2153253"/>
            <a:ext cx="7686150" cy="2279511"/>
          </a:xfrm>
        </p:spPr>
        <p:txBody>
          <a:bodyPr anchor="ctr">
            <a:noAutofit/>
          </a:bodyPr>
          <a:lstStyle/>
          <a:p>
            <a:r>
              <a:rPr lang="en-US" dirty="0"/>
              <a:t>Affordable Lending Solutions</a:t>
            </a:r>
          </a:p>
        </p:txBody>
      </p:sp>
      <p:pic>
        <p:nvPicPr>
          <p:cNvPr id="16" name="Picture 15" descr="Logo&#10;&#10;Description automatically generated">
            <a:extLst>
              <a:ext uri="{FF2B5EF4-FFF2-40B4-BE49-F238E27FC236}">
                <a16:creationId xmlns:a16="http://schemas.microsoft.com/office/drawing/2014/main" id="{E3950A79-C9F2-F350-1660-14FA056DEE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8095" y="442087"/>
            <a:ext cx="2197243" cy="1716596"/>
          </a:xfrm>
          <a:prstGeom prst="rect">
            <a:avLst/>
          </a:prstGeom>
        </p:spPr>
      </p:pic>
      <p:pic>
        <p:nvPicPr>
          <p:cNvPr id="9" name="Picture 8" descr="A close-up of a trophy&#10;&#10;Description automatically generated">
            <a:extLst>
              <a:ext uri="{FF2B5EF4-FFF2-40B4-BE49-F238E27FC236}">
                <a16:creationId xmlns:a16="http://schemas.microsoft.com/office/drawing/2014/main" id="{BF955B40-A1EE-EA04-F4ED-40CEF9C8DF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55119" y="4432764"/>
            <a:ext cx="1129481" cy="1494365"/>
          </a:xfrm>
          <a:prstGeom prst="rect">
            <a:avLst/>
          </a:prstGeom>
        </p:spPr>
      </p:pic>
      <p:sp>
        <p:nvSpPr>
          <p:cNvPr id="4" name="TextBox 3">
            <a:extLst>
              <a:ext uri="{FF2B5EF4-FFF2-40B4-BE49-F238E27FC236}">
                <a16:creationId xmlns:a16="http://schemas.microsoft.com/office/drawing/2014/main" id="{A67EA4C7-B6BF-86F7-AF79-DC274DDE69F5}"/>
              </a:ext>
            </a:extLst>
          </p:cNvPr>
          <p:cNvSpPr txBox="1"/>
          <p:nvPr/>
        </p:nvSpPr>
        <p:spPr>
          <a:xfrm>
            <a:off x="-134589" y="5619352"/>
            <a:ext cx="10528691" cy="307777"/>
          </a:xfrm>
          <a:prstGeom prst="rect">
            <a:avLst/>
          </a:prstGeom>
          <a:noFill/>
        </p:spPr>
        <p:txBody>
          <a:bodyPr wrap="square">
            <a:spAutoFit/>
          </a:bodyPr>
          <a:lstStyle/>
          <a:p>
            <a:pPr algn="r"/>
            <a:r>
              <a:rPr lang="en-US" sz="1400" i="1" dirty="0">
                <a:solidFill>
                  <a:srgbClr val="403D39"/>
                </a:solidFill>
                <a:latin typeface="Montserrat" pitchFamily="2" charset="0"/>
              </a:rPr>
              <a:t>Rated # 1 in Customer Satisfaction by JD Power among Mortgage Origination Companies</a:t>
            </a:r>
          </a:p>
        </p:txBody>
      </p:sp>
    </p:spTree>
    <p:extLst>
      <p:ext uri="{BB962C8B-B14F-4D97-AF65-F5344CB8AC3E}">
        <p14:creationId xmlns:p14="http://schemas.microsoft.com/office/powerpoint/2010/main" val="71865032"/>
      </p:ext>
    </p:extLst>
  </p:cSld>
  <p:clrMapOvr>
    <a:masterClrMapping/>
  </p:clrMapOvr>
  <mc:AlternateContent xmlns:mc="http://schemas.openxmlformats.org/markup-compatibility/2006" xmlns:p14="http://schemas.microsoft.com/office/powerpoint/2010/main">
    <mc:Choice Requires="p14">
      <p:transition spd="slow" p14:dur="2000" advTm="19489"/>
    </mc:Choice>
    <mc:Fallback xmlns="">
      <p:transition spd="slow" advTm="1948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3EF759-5A52-4311-BED7-AB2C99E538C4}"/>
              </a:ext>
            </a:extLst>
          </p:cNvPr>
          <p:cNvSpPr>
            <a:spLocks noGrp="1"/>
          </p:cNvSpPr>
          <p:nvPr>
            <p:ph type="title"/>
          </p:nvPr>
        </p:nvSpPr>
        <p:spPr>
          <a:xfrm>
            <a:off x="876690" y="485034"/>
            <a:ext cx="5479719" cy="783318"/>
          </a:xfrm>
        </p:spPr>
        <p:txBody>
          <a:bodyPr anchor="b">
            <a:normAutofit/>
          </a:bodyPr>
          <a:lstStyle/>
          <a:p>
            <a:r>
              <a:rPr lang="en-US" sz="3200" dirty="0">
                <a:solidFill>
                  <a:srgbClr val="00426A"/>
                </a:solidFill>
              </a:rPr>
              <a:t>Bond Programs/MCCs</a:t>
            </a:r>
          </a:p>
        </p:txBody>
      </p:sp>
      <p:sp>
        <p:nvSpPr>
          <p:cNvPr id="6" name="Content Placeholder 5">
            <a:extLst>
              <a:ext uri="{FF2B5EF4-FFF2-40B4-BE49-F238E27FC236}">
                <a16:creationId xmlns:a16="http://schemas.microsoft.com/office/drawing/2014/main" id="{51EB25FF-D056-19CF-654A-A007485F1E5B}"/>
              </a:ext>
            </a:extLst>
          </p:cNvPr>
          <p:cNvSpPr>
            <a:spLocks noGrp="1"/>
          </p:cNvSpPr>
          <p:nvPr>
            <p:ph idx="1"/>
          </p:nvPr>
        </p:nvSpPr>
        <p:spPr>
          <a:xfrm>
            <a:off x="876689" y="1206202"/>
            <a:ext cx="5854049" cy="4642701"/>
          </a:xfrm>
        </p:spPr>
        <p:txBody>
          <a:bodyPr anchor="t">
            <a:noAutofit/>
          </a:bodyPr>
          <a:lstStyle/>
          <a:p>
            <a:pPr marL="0" indent="0">
              <a:lnSpc>
                <a:spcPct val="100000"/>
              </a:lnSpc>
              <a:buNone/>
            </a:pPr>
            <a:r>
              <a:rPr lang="en-US" sz="1800" dirty="0">
                <a:solidFill>
                  <a:srgbClr val="00426A"/>
                </a:solidFill>
              </a:rPr>
              <a:t>Bond loans are issued by state and local governments market and help home buyers with low and moderate incomes buy their first homes.  </a:t>
            </a:r>
          </a:p>
          <a:p>
            <a:pPr marL="0" indent="0">
              <a:lnSpc>
                <a:spcPct val="100000"/>
              </a:lnSpc>
              <a:buNone/>
            </a:pPr>
            <a:r>
              <a:rPr lang="en-US" sz="1800" dirty="0">
                <a:solidFill>
                  <a:srgbClr val="00426A"/>
                </a:solidFill>
              </a:rPr>
              <a:t>The Mortgage Credit Certificate (MCC) program provides affordable homeownership benefits for qualified households through a federal income tax credit. MCCs entitle eligible Consumers to a direct credit against their federal income tax liability. </a:t>
            </a:r>
            <a:endParaRPr lang="en-US" sz="1600" b="1" dirty="0">
              <a:solidFill>
                <a:srgbClr val="00426A"/>
              </a:solidFill>
            </a:endParaRPr>
          </a:p>
          <a:p>
            <a:pPr marL="0" indent="0">
              <a:lnSpc>
                <a:spcPct val="100000"/>
              </a:lnSpc>
              <a:buNone/>
            </a:pPr>
            <a:r>
              <a:rPr lang="en-US" sz="2400" b="1" dirty="0">
                <a:solidFill>
                  <a:schemeClr val="accent2"/>
                </a:solidFill>
              </a:rPr>
              <a:t>Bond and MCC programs are for borrowers that don’t have a lot of money saved up for downpayment and closing cost!</a:t>
            </a:r>
          </a:p>
          <a:p>
            <a:pPr marL="0" indent="0">
              <a:lnSpc>
                <a:spcPct val="100000"/>
              </a:lnSpc>
              <a:buNone/>
            </a:pPr>
            <a:r>
              <a:rPr lang="en-US" sz="1000" dirty="0">
                <a:solidFill>
                  <a:srgbClr val="00426A"/>
                </a:solidFill>
              </a:rPr>
              <a:t>Programs vary in each market and are not available everywhere. Consult your Mortgage Consultant for more information. </a:t>
            </a:r>
          </a:p>
          <a:p>
            <a:pPr>
              <a:lnSpc>
                <a:spcPct val="100000"/>
              </a:lnSpc>
            </a:pPr>
            <a:endParaRPr lang="en-US" sz="1600" dirty="0">
              <a:solidFill>
                <a:srgbClr val="00426A"/>
              </a:solidFill>
            </a:endParaRPr>
          </a:p>
        </p:txBody>
      </p:sp>
      <p:pic>
        <p:nvPicPr>
          <p:cNvPr id="8" name="Picture 7" descr="Aerial view of housing community">
            <a:extLst>
              <a:ext uri="{FF2B5EF4-FFF2-40B4-BE49-F238E27FC236}">
                <a16:creationId xmlns:a16="http://schemas.microsoft.com/office/drawing/2014/main" id="{B373DBF4-7D57-2FBC-9DFF-9337ADE2D521}"/>
              </a:ext>
            </a:extLst>
          </p:cNvPr>
          <p:cNvPicPr>
            <a:picLocks noChangeAspect="1"/>
          </p:cNvPicPr>
          <p:nvPr/>
        </p:nvPicPr>
        <p:blipFill>
          <a:blip r:embed="rId2" cstate="screen">
            <a:extLst>
              <a:ext uri="{28A0092B-C50C-407E-A947-70E740481C1C}">
                <a14:useLocalDpi xmlns:a14="http://schemas.microsoft.com/office/drawing/2010/main"/>
              </a:ext>
            </a:extLst>
          </a:blip>
          <a:srcRect b="-1"/>
          <a:stretch/>
        </p:blipFill>
        <p:spPr>
          <a:xfrm>
            <a:off x="7270812" y="10"/>
            <a:ext cx="4921187" cy="6857990"/>
          </a:xfrm>
          <a:prstGeom prst="rect">
            <a:avLst/>
          </a:prstGeom>
        </p:spPr>
      </p:pic>
      <p:grpSp>
        <p:nvGrpSpPr>
          <p:cNvPr id="13" name="Group 12">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4" name="Rectangle 13">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26A"/>
                </a:solidFill>
                <a:latin typeface="Montserrat" pitchFamily="2" charset="0"/>
              </a:endParaRPr>
            </a:p>
          </p:txBody>
        </p:sp>
        <p:sp>
          <p:nvSpPr>
            <p:cNvPr id="15" name="Rectangle 14">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26A"/>
                </a:solidFill>
                <a:latin typeface="Montserrat" pitchFamily="2" charset="0"/>
              </a:endParaRPr>
            </a:p>
          </p:txBody>
        </p:sp>
      </p:grpSp>
    </p:spTree>
    <p:extLst>
      <p:ext uri="{BB962C8B-B14F-4D97-AF65-F5344CB8AC3E}">
        <p14:creationId xmlns:p14="http://schemas.microsoft.com/office/powerpoint/2010/main" val="159920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mountain range with snow&#10;&#10;Description automatically generated">
            <a:extLst>
              <a:ext uri="{FF2B5EF4-FFF2-40B4-BE49-F238E27FC236}">
                <a16:creationId xmlns:a16="http://schemas.microsoft.com/office/drawing/2014/main" id="{FA423B70-02AA-FF80-3F6C-458382296E6D}"/>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l="711" t="12971" r="13875" b="1616"/>
          <a:stretch/>
        </p:blipFill>
        <p:spPr>
          <a:xfrm>
            <a:off x="-1" y="1"/>
            <a:ext cx="12192001" cy="6858000"/>
          </a:xfrm>
          <a:prstGeom prst="rect">
            <a:avLst/>
          </a:prstGeom>
        </p:spPr>
      </p:pic>
      <p:sp>
        <p:nvSpPr>
          <p:cNvPr id="5" name="Rectangle: Rounded Corners 4">
            <a:extLst>
              <a:ext uri="{FF2B5EF4-FFF2-40B4-BE49-F238E27FC236}">
                <a16:creationId xmlns:a16="http://schemas.microsoft.com/office/drawing/2014/main" id="{C189D53E-9B0F-6ADC-75D3-7D1C26D8DC58}"/>
              </a:ext>
            </a:extLst>
          </p:cNvPr>
          <p:cNvSpPr/>
          <p:nvPr/>
        </p:nvSpPr>
        <p:spPr>
          <a:xfrm>
            <a:off x="6400801" y="1090991"/>
            <a:ext cx="5334000" cy="5386009"/>
          </a:xfrm>
          <a:prstGeom prst="roundRect">
            <a:avLst>
              <a:gd name="adj" fmla="val 6084"/>
            </a:avLst>
          </a:prstGeom>
          <a:gradFill>
            <a:gsLst>
              <a:gs pos="0">
                <a:srgbClr val="00426A"/>
              </a:gs>
              <a:gs pos="60000">
                <a:srgbClr val="00426A">
                  <a:alpha val="96000"/>
                </a:srgbClr>
              </a:gs>
              <a:gs pos="78000">
                <a:srgbClr val="00426A">
                  <a:alpha val="78000"/>
                </a:srgbClr>
              </a:gs>
              <a:gs pos="100000">
                <a:srgbClr val="00AFD7"/>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Half Frame 15">
            <a:extLst>
              <a:ext uri="{FF2B5EF4-FFF2-40B4-BE49-F238E27FC236}">
                <a16:creationId xmlns:a16="http://schemas.microsoft.com/office/drawing/2014/main" id="{5C4794F9-8957-5EB9-30FA-1C7F1E275424}"/>
              </a:ext>
            </a:extLst>
          </p:cNvPr>
          <p:cNvSpPr/>
          <p:nvPr/>
        </p:nvSpPr>
        <p:spPr>
          <a:xfrm rot="7504370">
            <a:off x="4740462" y="3257595"/>
            <a:ext cx="1641974" cy="1444032"/>
          </a:xfrm>
          <a:prstGeom prst="halfFrame">
            <a:avLst>
              <a:gd name="adj1" fmla="val 10657"/>
              <a:gd name="adj2" fmla="val 17913"/>
            </a:avLst>
          </a:prstGeom>
          <a:solidFill>
            <a:srgbClr val="F1B4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7" name="Half Frame 16">
            <a:extLst>
              <a:ext uri="{FF2B5EF4-FFF2-40B4-BE49-F238E27FC236}">
                <a16:creationId xmlns:a16="http://schemas.microsoft.com/office/drawing/2014/main" id="{6BD5DDFE-E4F1-AEB1-228E-CF84FBAFF2E2}"/>
              </a:ext>
            </a:extLst>
          </p:cNvPr>
          <p:cNvSpPr/>
          <p:nvPr/>
        </p:nvSpPr>
        <p:spPr>
          <a:xfrm rot="7504370">
            <a:off x="4615755" y="3300208"/>
            <a:ext cx="1641974" cy="1444032"/>
          </a:xfrm>
          <a:prstGeom prst="halfFrame">
            <a:avLst>
              <a:gd name="adj1" fmla="val 10657"/>
              <a:gd name="adj2" fmla="val 17913"/>
            </a:avLst>
          </a:prstGeom>
          <a:solidFill>
            <a:srgbClr val="00AF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8" name="Half Frame 17">
            <a:extLst>
              <a:ext uri="{FF2B5EF4-FFF2-40B4-BE49-F238E27FC236}">
                <a16:creationId xmlns:a16="http://schemas.microsoft.com/office/drawing/2014/main" id="{3F70537F-E9DF-B282-7DC4-AA35C2229DBD}"/>
              </a:ext>
            </a:extLst>
          </p:cNvPr>
          <p:cNvSpPr/>
          <p:nvPr/>
        </p:nvSpPr>
        <p:spPr>
          <a:xfrm rot="7504370">
            <a:off x="4491048" y="3342821"/>
            <a:ext cx="1641974" cy="1444032"/>
          </a:xfrm>
          <a:prstGeom prst="halfFrame">
            <a:avLst>
              <a:gd name="adj1" fmla="val 10657"/>
              <a:gd name="adj2" fmla="val 17913"/>
            </a:avLst>
          </a:prstGeom>
          <a:solidFill>
            <a:srgbClr val="0042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 name="Rectangle: Rounded Corners 3">
            <a:extLst>
              <a:ext uri="{FF2B5EF4-FFF2-40B4-BE49-F238E27FC236}">
                <a16:creationId xmlns:a16="http://schemas.microsoft.com/office/drawing/2014/main" id="{47C2097B-F2E5-155B-65BF-F8AFF7496C9F}"/>
              </a:ext>
            </a:extLst>
          </p:cNvPr>
          <p:cNvSpPr/>
          <p:nvPr/>
        </p:nvSpPr>
        <p:spPr>
          <a:xfrm>
            <a:off x="457201" y="2006600"/>
            <a:ext cx="5334000" cy="4470400"/>
          </a:xfrm>
          <a:prstGeom prst="roundRect">
            <a:avLst>
              <a:gd name="adj" fmla="val 6084"/>
            </a:avLst>
          </a:prstGeom>
          <a:gradFill>
            <a:gsLst>
              <a:gs pos="0">
                <a:srgbClr val="00426A"/>
              </a:gs>
              <a:gs pos="60000">
                <a:srgbClr val="00426A"/>
              </a:gs>
              <a:gs pos="78000">
                <a:srgbClr val="00558A"/>
              </a:gs>
              <a:gs pos="100000">
                <a:srgbClr val="00AFD7"/>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0" name="Rectangle: Rounded Corners 19">
            <a:extLst>
              <a:ext uri="{FF2B5EF4-FFF2-40B4-BE49-F238E27FC236}">
                <a16:creationId xmlns:a16="http://schemas.microsoft.com/office/drawing/2014/main" id="{17BC3858-C3BD-B1FB-8FA6-E07B73D53669}"/>
              </a:ext>
            </a:extLst>
          </p:cNvPr>
          <p:cNvSpPr/>
          <p:nvPr/>
        </p:nvSpPr>
        <p:spPr>
          <a:xfrm>
            <a:off x="6492039" y="1205610"/>
            <a:ext cx="5151524" cy="976000"/>
          </a:xfrm>
          <a:prstGeom prst="roundRect">
            <a:avLst>
              <a:gd name="adj" fmla="val 2659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3" name="Picture 12" descr="A black and white logo&#10;&#10;Description automatically generated">
            <a:extLst>
              <a:ext uri="{FF2B5EF4-FFF2-40B4-BE49-F238E27FC236}">
                <a16:creationId xmlns:a16="http://schemas.microsoft.com/office/drawing/2014/main" id="{38A33D30-5462-0DF5-809B-5BE853357A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08800" y="1333777"/>
            <a:ext cx="4318001" cy="719667"/>
          </a:xfrm>
          <a:prstGeom prst="rect">
            <a:avLst/>
          </a:prstGeom>
        </p:spPr>
      </p:pic>
      <p:sp>
        <p:nvSpPr>
          <p:cNvPr id="14" name="TextBox 13">
            <a:extLst>
              <a:ext uri="{FF2B5EF4-FFF2-40B4-BE49-F238E27FC236}">
                <a16:creationId xmlns:a16="http://schemas.microsoft.com/office/drawing/2014/main" id="{7637240E-9063-3082-3A33-134895CD0B55}"/>
              </a:ext>
            </a:extLst>
          </p:cNvPr>
          <p:cNvSpPr txBox="1"/>
          <p:nvPr/>
        </p:nvSpPr>
        <p:spPr>
          <a:xfrm>
            <a:off x="965201" y="2921000"/>
            <a:ext cx="4572000" cy="3641894"/>
          </a:xfrm>
          <a:prstGeom prst="rect">
            <a:avLst/>
          </a:prstGeom>
          <a:noFill/>
        </p:spPr>
        <p:txBody>
          <a:bodyPr wrap="square" rtlCol="0">
            <a:spAutoFit/>
          </a:bodyPr>
          <a:lstStyle/>
          <a:p>
            <a:pPr marL="190510" indent="-190510">
              <a:buFont typeface="Wingdings" panose="05000000000000000000" pitchFamily="2" charset="2"/>
              <a:buChar char="ü"/>
            </a:pPr>
            <a:r>
              <a:rPr lang="en-US" sz="3200" dirty="0">
                <a:solidFill>
                  <a:schemeClr val="bg1"/>
                </a:solidFill>
                <a:latin typeface="Montserrat" pitchFamily="2" charset="0"/>
              </a:rPr>
              <a:t>Win in Multiple Offer Scenarios</a:t>
            </a:r>
          </a:p>
          <a:p>
            <a:endParaRPr lang="en-US" sz="1333" dirty="0">
              <a:solidFill>
                <a:schemeClr val="bg1"/>
              </a:solidFill>
              <a:latin typeface="Montserrat" pitchFamily="2" charset="0"/>
            </a:endParaRPr>
          </a:p>
          <a:p>
            <a:pPr marL="190510" indent="-190510">
              <a:buFont typeface="Wingdings" panose="05000000000000000000" pitchFamily="2" charset="2"/>
              <a:buChar char="ü"/>
            </a:pPr>
            <a:r>
              <a:rPr lang="en-US" sz="3200" dirty="0">
                <a:solidFill>
                  <a:schemeClr val="bg1"/>
                </a:solidFill>
                <a:latin typeface="Montserrat" pitchFamily="2" charset="0"/>
              </a:rPr>
              <a:t>Better Experience </a:t>
            </a:r>
          </a:p>
          <a:p>
            <a:endParaRPr lang="en-US" sz="1333" dirty="0">
              <a:solidFill>
                <a:schemeClr val="bg1"/>
              </a:solidFill>
              <a:latin typeface="Montserrat" pitchFamily="2" charset="0"/>
            </a:endParaRPr>
          </a:p>
          <a:p>
            <a:pPr marL="190510" indent="-190510">
              <a:buFont typeface="Wingdings" panose="05000000000000000000" pitchFamily="2" charset="2"/>
              <a:buChar char="ü"/>
            </a:pPr>
            <a:r>
              <a:rPr lang="en-US" sz="3200" dirty="0">
                <a:solidFill>
                  <a:schemeClr val="bg1"/>
                </a:solidFill>
                <a:latin typeface="Montserrat" pitchFamily="2" charset="0"/>
              </a:rPr>
              <a:t>Expedited Mortgage Loan Process</a:t>
            </a:r>
          </a:p>
          <a:p>
            <a:endParaRPr lang="en-US" sz="1200" dirty="0">
              <a:solidFill>
                <a:schemeClr val="bg1"/>
              </a:solidFill>
            </a:endParaRPr>
          </a:p>
        </p:txBody>
      </p:sp>
      <p:sp>
        <p:nvSpPr>
          <p:cNvPr id="15" name="TextBox 14">
            <a:extLst>
              <a:ext uri="{FF2B5EF4-FFF2-40B4-BE49-F238E27FC236}">
                <a16:creationId xmlns:a16="http://schemas.microsoft.com/office/drawing/2014/main" id="{1EEB9363-D6DD-4665-C666-E1F4DFA12BAC}"/>
              </a:ext>
            </a:extLst>
          </p:cNvPr>
          <p:cNvSpPr txBox="1"/>
          <p:nvPr/>
        </p:nvSpPr>
        <p:spPr>
          <a:xfrm>
            <a:off x="6908800" y="2463800"/>
            <a:ext cx="4572000" cy="3724096"/>
          </a:xfrm>
          <a:prstGeom prst="rect">
            <a:avLst/>
          </a:prstGeom>
          <a:noFill/>
        </p:spPr>
        <p:txBody>
          <a:bodyPr wrap="square" rtlCol="0">
            <a:spAutoFit/>
          </a:bodyPr>
          <a:lstStyle/>
          <a:p>
            <a:pPr marL="190510" indent="-190510">
              <a:buFont typeface="Wingdings" panose="05000000000000000000" pitchFamily="2" charset="2"/>
              <a:buChar char="ü"/>
            </a:pPr>
            <a:r>
              <a:rPr lang="en-US" sz="3200" b="1" dirty="0">
                <a:solidFill>
                  <a:schemeClr val="bg1"/>
                </a:solidFill>
                <a:latin typeface="Montserrat" pitchFamily="2" charset="0"/>
              </a:rPr>
              <a:t>HomeSURE Advantage!!</a:t>
            </a:r>
          </a:p>
          <a:p>
            <a:endParaRPr lang="en-US" sz="3200" b="1" dirty="0">
              <a:solidFill>
                <a:schemeClr val="bg1"/>
              </a:solidFill>
              <a:latin typeface="Montserrat" pitchFamily="2" charset="0"/>
            </a:endParaRPr>
          </a:p>
          <a:p>
            <a:pPr marL="190510" indent="-190510">
              <a:buFont typeface="Wingdings" panose="05000000000000000000" pitchFamily="2" charset="2"/>
              <a:buChar char="ü"/>
            </a:pPr>
            <a:r>
              <a:rPr lang="en-US" sz="3200" b="1" dirty="0">
                <a:solidFill>
                  <a:schemeClr val="bg1"/>
                </a:solidFill>
                <a:latin typeface="Montserrat" pitchFamily="2" charset="0"/>
              </a:rPr>
              <a:t>$30,000 On Time Closing Guarantee!!</a:t>
            </a:r>
          </a:p>
          <a:p>
            <a:endParaRPr lang="en-US" sz="3200" b="1" dirty="0">
              <a:solidFill>
                <a:schemeClr val="bg1"/>
              </a:solidFill>
              <a:latin typeface="Montserrat" pitchFamily="2" charset="0"/>
            </a:endParaRPr>
          </a:p>
          <a:p>
            <a:pPr marL="190510" indent="-190510">
              <a:buFont typeface="Wingdings" panose="05000000000000000000" pitchFamily="2" charset="2"/>
              <a:buChar char="ü"/>
            </a:pPr>
            <a:r>
              <a:rPr lang="en-US" sz="3200" b="1" dirty="0">
                <a:solidFill>
                  <a:schemeClr val="bg1"/>
                </a:solidFill>
                <a:latin typeface="Montserrat" pitchFamily="2" charset="0"/>
              </a:rPr>
              <a:t>REFIne Your Rate!!</a:t>
            </a:r>
          </a:p>
          <a:p>
            <a:endParaRPr lang="en-US" sz="1200" dirty="0">
              <a:solidFill>
                <a:schemeClr val="bg1"/>
              </a:solidFill>
            </a:endParaRPr>
          </a:p>
        </p:txBody>
      </p:sp>
      <p:pic>
        <p:nvPicPr>
          <p:cNvPr id="24" name="Picture 23" descr="A blue rectangular sign with white text&#10;&#10;Description automatically generated">
            <a:extLst>
              <a:ext uri="{FF2B5EF4-FFF2-40B4-BE49-F238E27FC236}">
                <a16:creationId xmlns:a16="http://schemas.microsoft.com/office/drawing/2014/main" id="{7FF83FD5-66A6-369F-AEDF-66019DA7233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20801" y="788235"/>
            <a:ext cx="3349017" cy="1982963"/>
          </a:xfrm>
          <a:prstGeom prst="rect">
            <a:avLst/>
          </a:prstGeom>
        </p:spPr>
      </p:pic>
      <p:pic>
        <p:nvPicPr>
          <p:cNvPr id="25" name="Graphic 24">
            <a:extLst>
              <a:ext uri="{FF2B5EF4-FFF2-40B4-BE49-F238E27FC236}">
                <a16:creationId xmlns:a16="http://schemas.microsoft.com/office/drawing/2014/main" id="{C1ACE970-CB60-15F2-625D-8D6C9E4DE72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26801" y="74625"/>
            <a:ext cx="848795" cy="848795"/>
          </a:xfrm>
          <a:prstGeom prst="rect">
            <a:avLst/>
          </a:prstGeom>
        </p:spPr>
      </p:pic>
    </p:spTree>
    <p:extLst>
      <p:ext uri="{BB962C8B-B14F-4D97-AF65-F5344CB8AC3E}">
        <p14:creationId xmlns:p14="http://schemas.microsoft.com/office/powerpoint/2010/main" val="33316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CAEE8EB-BDBE-0AC0-4820-2A1A450A585F}"/>
              </a:ext>
            </a:extLst>
          </p:cNvPr>
          <p:cNvSpPr/>
          <p:nvPr/>
        </p:nvSpPr>
        <p:spPr>
          <a:xfrm>
            <a:off x="0" y="0"/>
            <a:ext cx="12192000" cy="6858000"/>
          </a:xfrm>
          <a:prstGeom prst="roundRect">
            <a:avLst>
              <a:gd name="adj" fmla="val 0"/>
            </a:avLst>
          </a:prstGeom>
          <a:solidFill>
            <a:srgbClr val="0044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Rectangle: Rounded Corners 5">
            <a:extLst>
              <a:ext uri="{FF2B5EF4-FFF2-40B4-BE49-F238E27FC236}">
                <a16:creationId xmlns:a16="http://schemas.microsoft.com/office/drawing/2014/main" id="{E0820456-66CE-D51C-F09B-096398DBF39E}"/>
              </a:ext>
            </a:extLst>
          </p:cNvPr>
          <p:cNvSpPr/>
          <p:nvPr/>
        </p:nvSpPr>
        <p:spPr>
          <a:xfrm>
            <a:off x="101600" y="152829"/>
            <a:ext cx="11938000" cy="1040971"/>
          </a:xfrm>
          <a:prstGeom prst="roundRect">
            <a:avLst>
              <a:gd name="adj" fmla="val 2659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2"/>
              </a:solidFill>
            </a:endParaRPr>
          </a:p>
        </p:txBody>
      </p:sp>
      <p:sp>
        <p:nvSpPr>
          <p:cNvPr id="7" name="TextBox 6">
            <a:extLst>
              <a:ext uri="{FF2B5EF4-FFF2-40B4-BE49-F238E27FC236}">
                <a16:creationId xmlns:a16="http://schemas.microsoft.com/office/drawing/2014/main" id="{1EEFC570-DC83-250F-00DD-86BA87473932}"/>
              </a:ext>
            </a:extLst>
          </p:cNvPr>
          <p:cNvSpPr txBox="1"/>
          <p:nvPr/>
        </p:nvSpPr>
        <p:spPr>
          <a:xfrm>
            <a:off x="1168400" y="330200"/>
            <a:ext cx="10195762" cy="769441"/>
          </a:xfrm>
          <a:prstGeom prst="rect">
            <a:avLst/>
          </a:prstGeom>
          <a:noFill/>
        </p:spPr>
        <p:txBody>
          <a:bodyPr wrap="square" rtlCol="0">
            <a:spAutoFit/>
          </a:bodyPr>
          <a:lstStyle/>
          <a:p>
            <a:pPr algn="ctr"/>
            <a:r>
              <a:rPr lang="en-US" sz="4400" b="1" dirty="0">
                <a:solidFill>
                  <a:schemeClr val="bg1"/>
                </a:solidFill>
                <a:latin typeface="Montserrat" pitchFamily="2" charset="0"/>
              </a:rPr>
              <a:t>Exclusive HomeSURE Advantage</a:t>
            </a:r>
          </a:p>
        </p:txBody>
      </p:sp>
      <p:sp>
        <p:nvSpPr>
          <p:cNvPr id="12" name="Rectangle 11">
            <a:extLst>
              <a:ext uri="{FF2B5EF4-FFF2-40B4-BE49-F238E27FC236}">
                <a16:creationId xmlns:a16="http://schemas.microsoft.com/office/drawing/2014/main" id="{55BEB9FC-115E-91A9-7980-0BB8C6F7A0B0}"/>
              </a:ext>
            </a:extLst>
          </p:cNvPr>
          <p:cNvSpPr/>
          <p:nvPr/>
        </p:nvSpPr>
        <p:spPr>
          <a:xfrm>
            <a:off x="558800" y="1410128"/>
            <a:ext cx="508000" cy="444073"/>
          </a:xfrm>
          <a:prstGeom prst="rect">
            <a:avLst/>
          </a:prstGeom>
          <a:gradFill flip="none" rotWithShape="1">
            <a:gsLst>
              <a:gs pos="0">
                <a:srgbClr val="00426A"/>
              </a:gs>
              <a:gs pos="22000">
                <a:srgbClr val="00426A">
                  <a:alpha val="78000"/>
                </a:srgbClr>
              </a:gs>
              <a:gs pos="100000">
                <a:srgbClr val="00AFD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Rectangle 12">
            <a:extLst>
              <a:ext uri="{FF2B5EF4-FFF2-40B4-BE49-F238E27FC236}">
                <a16:creationId xmlns:a16="http://schemas.microsoft.com/office/drawing/2014/main" id="{27317D30-918B-092F-8FBE-9F3379423B0C}"/>
              </a:ext>
            </a:extLst>
          </p:cNvPr>
          <p:cNvSpPr/>
          <p:nvPr/>
        </p:nvSpPr>
        <p:spPr>
          <a:xfrm>
            <a:off x="600697" y="3359790"/>
            <a:ext cx="508000" cy="444073"/>
          </a:xfrm>
          <a:prstGeom prst="rect">
            <a:avLst/>
          </a:prstGeom>
          <a:gradFill flip="none" rotWithShape="1">
            <a:gsLst>
              <a:gs pos="0">
                <a:srgbClr val="00426A"/>
              </a:gs>
              <a:gs pos="22000">
                <a:srgbClr val="00426A">
                  <a:alpha val="78000"/>
                </a:srgbClr>
              </a:gs>
              <a:gs pos="100000">
                <a:srgbClr val="00AFD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Rectangle 13">
            <a:extLst>
              <a:ext uri="{FF2B5EF4-FFF2-40B4-BE49-F238E27FC236}">
                <a16:creationId xmlns:a16="http://schemas.microsoft.com/office/drawing/2014/main" id="{A14DC093-3892-DCE3-335A-D23A4BC56951}"/>
              </a:ext>
            </a:extLst>
          </p:cNvPr>
          <p:cNvSpPr/>
          <p:nvPr/>
        </p:nvSpPr>
        <p:spPr>
          <a:xfrm>
            <a:off x="609600" y="4566039"/>
            <a:ext cx="508000" cy="444073"/>
          </a:xfrm>
          <a:prstGeom prst="rect">
            <a:avLst/>
          </a:prstGeom>
          <a:gradFill flip="none" rotWithShape="1">
            <a:gsLst>
              <a:gs pos="0">
                <a:srgbClr val="00426A"/>
              </a:gs>
              <a:gs pos="22000">
                <a:srgbClr val="00426A">
                  <a:alpha val="78000"/>
                </a:srgbClr>
              </a:gs>
              <a:gs pos="100000">
                <a:srgbClr val="00AFD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Rectangle 14">
            <a:extLst>
              <a:ext uri="{FF2B5EF4-FFF2-40B4-BE49-F238E27FC236}">
                <a16:creationId xmlns:a16="http://schemas.microsoft.com/office/drawing/2014/main" id="{8A3FABB1-AFF1-B083-837A-A1955CA125C6}"/>
              </a:ext>
            </a:extLst>
          </p:cNvPr>
          <p:cNvSpPr/>
          <p:nvPr/>
        </p:nvSpPr>
        <p:spPr>
          <a:xfrm>
            <a:off x="558800" y="5823164"/>
            <a:ext cx="508000" cy="444073"/>
          </a:xfrm>
          <a:prstGeom prst="rect">
            <a:avLst/>
          </a:prstGeom>
          <a:gradFill flip="none" rotWithShape="1">
            <a:gsLst>
              <a:gs pos="0">
                <a:srgbClr val="00426A"/>
              </a:gs>
              <a:gs pos="22000">
                <a:srgbClr val="00426A">
                  <a:alpha val="78000"/>
                </a:srgbClr>
              </a:gs>
              <a:gs pos="100000">
                <a:srgbClr val="00AFD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a:extLst>
              <a:ext uri="{FF2B5EF4-FFF2-40B4-BE49-F238E27FC236}">
                <a16:creationId xmlns:a16="http://schemas.microsoft.com/office/drawing/2014/main" id="{1D5215E4-E0FD-65CB-7283-2DFBEC002653}"/>
              </a:ext>
            </a:extLst>
          </p:cNvPr>
          <p:cNvSpPr txBox="1"/>
          <p:nvPr/>
        </p:nvSpPr>
        <p:spPr>
          <a:xfrm>
            <a:off x="736600" y="1346200"/>
            <a:ext cx="11048238" cy="5386090"/>
          </a:xfrm>
          <a:prstGeom prst="rect">
            <a:avLst/>
          </a:prstGeom>
          <a:noFill/>
        </p:spPr>
        <p:txBody>
          <a:bodyPr wrap="square">
            <a:spAutoFit/>
          </a:bodyPr>
          <a:lstStyle/>
          <a:p>
            <a:r>
              <a:rPr lang="en-US" sz="3200" b="1" dirty="0">
                <a:solidFill>
                  <a:schemeClr val="bg1"/>
                </a:solidFill>
                <a:latin typeface="Montserrat" pitchFamily="2" charset="0"/>
              </a:rPr>
              <a:t>S</a:t>
            </a:r>
            <a:r>
              <a:rPr lang="en-US" sz="2400" b="1" dirty="0">
                <a:solidFill>
                  <a:schemeClr val="bg1"/>
                </a:solidFill>
                <a:latin typeface="Montserrat" pitchFamily="2" charset="0"/>
              </a:rPr>
              <a:t>ecure Financing Upfront</a:t>
            </a:r>
          </a:p>
          <a:p>
            <a:pPr marL="876344" lvl="1" indent="-381019">
              <a:buFont typeface="Arial" panose="020B0604020202020204" pitchFamily="34" charset="0"/>
              <a:buChar char="•"/>
            </a:pPr>
            <a:r>
              <a:rPr lang="en-US" sz="2400" dirty="0">
                <a:solidFill>
                  <a:schemeClr val="bg1"/>
                </a:solidFill>
                <a:latin typeface="Montserrat" pitchFamily="2" charset="0"/>
              </a:rPr>
              <a:t>Get the hard part out of the way upfront. </a:t>
            </a:r>
          </a:p>
          <a:p>
            <a:pPr marL="876344" lvl="1" indent="-381019">
              <a:buFont typeface="Arial" panose="020B0604020202020204" pitchFamily="34" charset="0"/>
              <a:buChar char="•"/>
            </a:pPr>
            <a:r>
              <a:rPr lang="en-US" sz="2400" dirty="0">
                <a:solidFill>
                  <a:schemeClr val="bg1"/>
                </a:solidFill>
                <a:latin typeface="Montserrat" pitchFamily="2" charset="0"/>
              </a:rPr>
              <a:t>No wasting time or last-minute surprises.</a:t>
            </a:r>
          </a:p>
          <a:p>
            <a:pPr marL="876344" lvl="1" indent="-381019">
              <a:buFont typeface="Arial" panose="020B0604020202020204" pitchFamily="34" charset="0"/>
              <a:buChar char="•"/>
            </a:pPr>
            <a:r>
              <a:rPr lang="en-US" sz="2400" dirty="0">
                <a:solidFill>
                  <a:schemeClr val="bg1"/>
                </a:solidFill>
                <a:latin typeface="Montserrat" pitchFamily="2" charset="0"/>
              </a:rPr>
              <a:t>Complimentary option to lock rate upfront before finding a home.</a:t>
            </a:r>
          </a:p>
          <a:p>
            <a:r>
              <a:rPr lang="en-US" sz="3200" b="1" dirty="0">
                <a:solidFill>
                  <a:schemeClr val="bg1"/>
                </a:solidFill>
                <a:latin typeface="Montserrat" pitchFamily="2" charset="0"/>
              </a:rPr>
              <a:t>U</a:t>
            </a:r>
            <a:r>
              <a:rPr lang="en-US" sz="2400" b="1" dirty="0">
                <a:solidFill>
                  <a:schemeClr val="bg1"/>
                </a:solidFill>
                <a:latin typeface="Montserrat" pitchFamily="2" charset="0"/>
              </a:rPr>
              <a:t>nderwritten Loan Commitment</a:t>
            </a:r>
          </a:p>
          <a:p>
            <a:pPr marL="876344" lvl="1" indent="-381019">
              <a:buFont typeface="Arial" panose="020B0604020202020204" pitchFamily="34" charset="0"/>
              <a:buChar char="•"/>
            </a:pPr>
            <a:r>
              <a:rPr lang="en-US" sz="2400" dirty="0">
                <a:solidFill>
                  <a:schemeClr val="bg1"/>
                </a:solidFill>
                <a:latin typeface="Montserrat" pitchFamily="2" charset="0"/>
              </a:rPr>
              <a:t>Signed by an underwriter not a loan officer</a:t>
            </a:r>
          </a:p>
          <a:p>
            <a:pPr marL="876344" lvl="1" indent="-381019">
              <a:buFont typeface="Arial" panose="020B0604020202020204" pitchFamily="34" charset="0"/>
              <a:buChar char="•"/>
            </a:pPr>
            <a:r>
              <a:rPr lang="en-US" sz="2400" dirty="0">
                <a:solidFill>
                  <a:schemeClr val="bg1"/>
                </a:solidFill>
                <a:latin typeface="Montserrat" pitchFamily="2" charset="0"/>
              </a:rPr>
              <a:t>Verified income, assets and credit. Not a pre-qualification. </a:t>
            </a:r>
            <a:endParaRPr lang="en-US" sz="2400" b="1" dirty="0">
              <a:solidFill>
                <a:schemeClr val="bg1"/>
              </a:solidFill>
              <a:latin typeface="Montserrat" pitchFamily="2" charset="0"/>
            </a:endParaRPr>
          </a:p>
          <a:p>
            <a:r>
              <a:rPr lang="en-US" sz="3200" b="1" dirty="0">
                <a:solidFill>
                  <a:schemeClr val="bg1"/>
                </a:solidFill>
                <a:latin typeface="Montserrat" pitchFamily="2" charset="0"/>
              </a:rPr>
              <a:t>R</a:t>
            </a:r>
            <a:r>
              <a:rPr lang="en-US" sz="2400" b="1" dirty="0">
                <a:solidFill>
                  <a:schemeClr val="bg1"/>
                </a:solidFill>
                <a:latin typeface="Montserrat" pitchFamily="2" charset="0"/>
              </a:rPr>
              <a:t>eady to Buy Today!</a:t>
            </a:r>
          </a:p>
          <a:p>
            <a:pPr marL="876344" lvl="1" indent="-381019">
              <a:buFont typeface="Arial" panose="020B0604020202020204" pitchFamily="34" charset="0"/>
              <a:buChar char="•"/>
            </a:pPr>
            <a:r>
              <a:rPr lang="en-US" sz="2400" dirty="0">
                <a:solidFill>
                  <a:schemeClr val="bg1"/>
                </a:solidFill>
                <a:latin typeface="Montserrat" pitchFamily="2" charset="0"/>
              </a:rPr>
              <a:t>Worry less about the mortgage.</a:t>
            </a:r>
          </a:p>
          <a:p>
            <a:pPr marL="876344" lvl="1" indent="-381019">
              <a:buFont typeface="Arial" panose="020B0604020202020204" pitchFamily="34" charset="0"/>
              <a:buChar char="•"/>
            </a:pPr>
            <a:r>
              <a:rPr lang="en-US" sz="2400" dirty="0">
                <a:solidFill>
                  <a:schemeClr val="bg1"/>
                </a:solidFill>
                <a:latin typeface="Montserrat" pitchFamily="2" charset="0"/>
              </a:rPr>
              <a:t>Consider no financing contingency.</a:t>
            </a:r>
            <a:endParaRPr lang="en-US" sz="2400" b="1" dirty="0">
              <a:solidFill>
                <a:schemeClr val="bg1"/>
              </a:solidFill>
              <a:latin typeface="Montserrat" pitchFamily="2" charset="0"/>
            </a:endParaRPr>
          </a:p>
          <a:p>
            <a:r>
              <a:rPr lang="en-US" sz="3200" b="1" dirty="0">
                <a:solidFill>
                  <a:schemeClr val="bg1"/>
                </a:solidFill>
                <a:latin typeface="Montserrat" pitchFamily="2" charset="0"/>
              </a:rPr>
              <a:t>E</a:t>
            </a:r>
            <a:r>
              <a:rPr lang="en-US" sz="2400" b="1" dirty="0">
                <a:solidFill>
                  <a:schemeClr val="bg1"/>
                </a:solidFill>
                <a:latin typeface="Montserrat" pitchFamily="2" charset="0"/>
              </a:rPr>
              <a:t>xpedited Closing Path</a:t>
            </a:r>
          </a:p>
          <a:p>
            <a:pPr marL="876344" lvl="1" indent="-381019">
              <a:buFont typeface="Arial" panose="020B0604020202020204" pitchFamily="34" charset="0"/>
              <a:buChar char="•"/>
            </a:pPr>
            <a:r>
              <a:rPr lang="en-US" sz="2400" dirty="0">
                <a:solidFill>
                  <a:schemeClr val="bg1"/>
                </a:solidFill>
                <a:latin typeface="Montserrat" pitchFamily="2" charset="0"/>
              </a:rPr>
              <a:t>Prioritized for an on-time closing.</a:t>
            </a:r>
          </a:p>
        </p:txBody>
      </p:sp>
      <p:pic>
        <p:nvPicPr>
          <p:cNvPr id="10" name="Graphic 9">
            <a:extLst>
              <a:ext uri="{FF2B5EF4-FFF2-40B4-BE49-F238E27FC236}">
                <a16:creationId xmlns:a16="http://schemas.microsoft.com/office/drawing/2014/main" id="{4E07B2EA-4074-FA04-950A-518D4E68F7E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18038" y="5511801"/>
            <a:ext cx="1066800" cy="1066800"/>
          </a:xfrm>
          <a:prstGeom prst="rect">
            <a:avLst/>
          </a:prstGeom>
        </p:spPr>
      </p:pic>
    </p:spTree>
    <p:extLst>
      <p:ext uri="{BB962C8B-B14F-4D97-AF65-F5344CB8AC3E}">
        <p14:creationId xmlns:p14="http://schemas.microsoft.com/office/powerpoint/2010/main" val="2273842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0820456-66CE-D51C-F09B-096398DBF39E}"/>
              </a:ext>
            </a:extLst>
          </p:cNvPr>
          <p:cNvSpPr/>
          <p:nvPr/>
        </p:nvSpPr>
        <p:spPr>
          <a:xfrm>
            <a:off x="355981" y="253999"/>
            <a:ext cx="11480039" cy="2235200"/>
          </a:xfrm>
          <a:prstGeom prst="roundRect">
            <a:avLst>
              <a:gd name="adj" fmla="val 2659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extBox 6">
            <a:extLst>
              <a:ext uri="{FF2B5EF4-FFF2-40B4-BE49-F238E27FC236}">
                <a16:creationId xmlns:a16="http://schemas.microsoft.com/office/drawing/2014/main" id="{1EEFC570-DC83-250F-00DD-86BA87473932}"/>
              </a:ext>
            </a:extLst>
          </p:cNvPr>
          <p:cNvSpPr txBox="1"/>
          <p:nvPr/>
        </p:nvSpPr>
        <p:spPr>
          <a:xfrm>
            <a:off x="998119" y="457200"/>
            <a:ext cx="10195762" cy="769441"/>
          </a:xfrm>
          <a:prstGeom prst="rect">
            <a:avLst/>
          </a:prstGeom>
          <a:noFill/>
        </p:spPr>
        <p:txBody>
          <a:bodyPr wrap="square" rtlCol="0">
            <a:spAutoFit/>
          </a:bodyPr>
          <a:lstStyle/>
          <a:p>
            <a:pPr algn="ctr"/>
            <a:r>
              <a:rPr lang="en-US" sz="4400" b="1" dirty="0">
                <a:solidFill>
                  <a:srgbClr val="00558A"/>
                </a:solidFill>
                <a:latin typeface="Montserrat" pitchFamily="2" charset="0"/>
              </a:rPr>
              <a:t>$30,000 Close On-Time Guarantee</a:t>
            </a:r>
          </a:p>
        </p:txBody>
      </p:sp>
      <p:sp>
        <p:nvSpPr>
          <p:cNvPr id="9" name="TextBox 8">
            <a:extLst>
              <a:ext uri="{FF2B5EF4-FFF2-40B4-BE49-F238E27FC236}">
                <a16:creationId xmlns:a16="http://schemas.microsoft.com/office/drawing/2014/main" id="{1D5215E4-E0FD-65CB-7283-2DFBEC002653}"/>
              </a:ext>
            </a:extLst>
          </p:cNvPr>
          <p:cNvSpPr txBox="1"/>
          <p:nvPr/>
        </p:nvSpPr>
        <p:spPr>
          <a:xfrm>
            <a:off x="571880" y="1195864"/>
            <a:ext cx="11048238" cy="1077218"/>
          </a:xfrm>
          <a:prstGeom prst="rect">
            <a:avLst/>
          </a:prstGeom>
          <a:noFill/>
        </p:spPr>
        <p:txBody>
          <a:bodyPr wrap="square">
            <a:spAutoFit/>
          </a:bodyPr>
          <a:lstStyle/>
          <a:p>
            <a:pPr algn="ctr"/>
            <a:r>
              <a:rPr lang="en-US" sz="3200" dirty="0">
                <a:solidFill>
                  <a:schemeClr val="bg1"/>
                </a:solidFill>
                <a:latin typeface="Montserrat" pitchFamily="2" charset="0"/>
              </a:rPr>
              <a:t>We’re so CONFIDENT in our HomeSURE Advantage</a:t>
            </a:r>
            <a:br>
              <a:rPr lang="en-US" sz="3200" b="1" dirty="0">
                <a:solidFill>
                  <a:schemeClr val="bg1"/>
                </a:solidFill>
                <a:latin typeface="Montserrat" pitchFamily="2" charset="0"/>
              </a:rPr>
            </a:br>
            <a:r>
              <a:rPr lang="en-US" sz="3200" b="1" dirty="0">
                <a:solidFill>
                  <a:schemeClr val="bg1"/>
                </a:solidFill>
                <a:latin typeface="Montserrat" pitchFamily="2" charset="0"/>
              </a:rPr>
              <a:t>we put our money where our mouth is!</a:t>
            </a:r>
            <a:endParaRPr lang="en-US" sz="2400" dirty="0">
              <a:solidFill>
                <a:schemeClr val="bg1"/>
              </a:solidFill>
              <a:latin typeface="Montserrat" pitchFamily="2" charset="0"/>
            </a:endParaRPr>
          </a:p>
        </p:txBody>
      </p:sp>
      <p:grpSp>
        <p:nvGrpSpPr>
          <p:cNvPr id="2" name="Group 1">
            <a:extLst>
              <a:ext uri="{FF2B5EF4-FFF2-40B4-BE49-F238E27FC236}">
                <a16:creationId xmlns:a16="http://schemas.microsoft.com/office/drawing/2014/main" id="{585936E5-9537-1CE7-8C8B-9980E147797C}"/>
              </a:ext>
            </a:extLst>
          </p:cNvPr>
          <p:cNvGrpSpPr/>
          <p:nvPr/>
        </p:nvGrpSpPr>
        <p:grpSpPr>
          <a:xfrm>
            <a:off x="508385" y="3256839"/>
            <a:ext cx="5232400" cy="3031523"/>
            <a:chOff x="761431" y="2933700"/>
            <a:chExt cx="5029200" cy="6019800"/>
          </a:xfrm>
        </p:grpSpPr>
        <p:sp>
          <p:nvSpPr>
            <p:cNvPr id="3" name="Rectangle: Rounded Corners 2">
              <a:extLst>
                <a:ext uri="{FF2B5EF4-FFF2-40B4-BE49-F238E27FC236}">
                  <a16:creationId xmlns:a16="http://schemas.microsoft.com/office/drawing/2014/main" id="{BD27AFC6-CC77-249F-BED2-44D36DB663FC}"/>
                </a:ext>
              </a:extLst>
            </p:cNvPr>
            <p:cNvSpPr/>
            <p:nvPr/>
          </p:nvSpPr>
          <p:spPr>
            <a:xfrm>
              <a:off x="761431" y="2933700"/>
              <a:ext cx="5029200" cy="6019800"/>
            </a:xfrm>
            <a:prstGeom prst="roundRect">
              <a:avLst>
                <a:gd name="adj" fmla="val 6084"/>
              </a:avLst>
            </a:prstGeom>
            <a:solidFill>
              <a:srgbClr val="00426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3">
              <a:extLst>
                <a:ext uri="{FF2B5EF4-FFF2-40B4-BE49-F238E27FC236}">
                  <a16:creationId xmlns:a16="http://schemas.microsoft.com/office/drawing/2014/main" id="{7AA19F41-FE22-DFE4-6153-53E238338F78}"/>
                </a:ext>
              </a:extLst>
            </p:cNvPr>
            <p:cNvSpPr txBox="1"/>
            <p:nvPr/>
          </p:nvSpPr>
          <p:spPr>
            <a:xfrm>
              <a:off x="1028131" y="3679067"/>
              <a:ext cx="4495800" cy="5072269"/>
            </a:xfrm>
            <a:prstGeom prst="rect">
              <a:avLst/>
            </a:prstGeom>
            <a:noFill/>
          </p:spPr>
          <p:txBody>
            <a:bodyPr wrap="square" rtlCol="0">
              <a:spAutoFit/>
            </a:bodyPr>
            <a:lstStyle/>
            <a:p>
              <a:pPr algn="ctr"/>
              <a:r>
                <a:rPr lang="en-US" sz="2933" b="1" dirty="0">
                  <a:solidFill>
                    <a:srgbClr val="00AFD7"/>
                  </a:solidFill>
                  <a:latin typeface="Montserrat" pitchFamily="2" charset="0"/>
                </a:rPr>
                <a:t>PHM Will Close </a:t>
              </a:r>
            </a:p>
            <a:p>
              <a:pPr algn="ctr"/>
              <a:r>
                <a:rPr lang="en-US" sz="2933" b="1" dirty="0">
                  <a:solidFill>
                    <a:srgbClr val="00AFD7"/>
                  </a:solidFill>
                  <a:latin typeface="Montserrat" pitchFamily="2" charset="0"/>
                </a:rPr>
                <a:t>On-Time or Pay the SELLER</a:t>
              </a:r>
            </a:p>
            <a:p>
              <a:pPr algn="ctr"/>
              <a:endParaRPr lang="en-US" sz="1200" b="1" dirty="0">
                <a:solidFill>
                  <a:srgbClr val="00AFD7"/>
                </a:solidFill>
                <a:latin typeface="Montserrat" pitchFamily="2" charset="0"/>
              </a:endParaRPr>
            </a:p>
            <a:p>
              <a:pPr algn="ctr"/>
              <a:r>
                <a:rPr lang="en-US" sz="4800" dirty="0">
                  <a:solidFill>
                    <a:schemeClr val="bg1"/>
                  </a:solidFill>
                  <a:latin typeface="Montserrat" pitchFamily="2" charset="0"/>
                </a:rPr>
                <a:t>$15,000</a:t>
              </a:r>
            </a:p>
            <a:p>
              <a:pPr algn="ctr"/>
              <a:endParaRPr lang="en-US" sz="1200" dirty="0">
                <a:latin typeface="Montserrat" pitchFamily="2" charset="0"/>
              </a:endParaRPr>
            </a:p>
          </p:txBody>
        </p:sp>
      </p:grpSp>
      <p:grpSp>
        <p:nvGrpSpPr>
          <p:cNvPr id="8" name="Group 7">
            <a:extLst>
              <a:ext uri="{FF2B5EF4-FFF2-40B4-BE49-F238E27FC236}">
                <a16:creationId xmlns:a16="http://schemas.microsoft.com/office/drawing/2014/main" id="{0F477DDB-1F0F-4C9A-F40B-3A3C184EE0DF}"/>
              </a:ext>
            </a:extLst>
          </p:cNvPr>
          <p:cNvGrpSpPr/>
          <p:nvPr/>
        </p:nvGrpSpPr>
        <p:grpSpPr>
          <a:xfrm>
            <a:off x="6413118" y="3256839"/>
            <a:ext cx="5232400" cy="3031523"/>
            <a:chOff x="6692193" y="2836157"/>
            <a:chExt cx="5029200" cy="6019800"/>
          </a:xfrm>
        </p:grpSpPr>
        <p:sp>
          <p:nvSpPr>
            <p:cNvPr id="11" name="Rectangle: Rounded Corners 10">
              <a:extLst>
                <a:ext uri="{FF2B5EF4-FFF2-40B4-BE49-F238E27FC236}">
                  <a16:creationId xmlns:a16="http://schemas.microsoft.com/office/drawing/2014/main" id="{E4ED9CEF-D55E-13C5-FA66-F36C7D9CD561}"/>
                </a:ext>
              </a:extLst>
            </p:cNvPr>
            <p:cNvSpPr/>
            <p:nvPr/>
          </p:nvSpPr>
          <p:spPr>
            <a:xfrm>
              <a:off x="6692193" y="2836157"/>
              <a:ext cx="5029200" cy="6019800"/>
            </a:xfrm>
            <a:prstGeom prst="roundRect">
              <a:avLst>
                <a:gd name="adj" fmla="val 6084"/>
              </a:avLst>
            </a:prstGeom>
            <a:solidFill>
              <a:srgbClr val="00426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a:extLst>
                <a:ext uri="{FF2B5EF4-FFF2-40B4-BE49-F238E27FC236}">
                  <a16:creationId xmlns:a16="http://schemas.microsoft.com/office/drawing/2014/main" id="{BD0100C5-9C54-9922-882D-B086DDE8870D}"/>
                </a:ext>
              </a:extLst>
            </p:cNvPr>
            <p:cNvSpPr txBox="1"/>
            <p:nvPr/>
          </p:nvSpPr>
          <p:spPr>
            <a:xfrm>
              <a:off x="7007717" y="3581524"/>
              <a:ext cx="4495800" cy="5072269"/>
            </a:xfrm>
            <a:prstGeom prst="rect">
              <a:avLst/>
            </a:prstGeom>
            <a:noFill/>
          </p:spPr>
          <p:txBody>
            <a:bodyPr wrap="square" rtlCol="0">
              <a:spAutoFit/>
            </a:bodyPr>
            <a:lstStyle/>
            <a:p>
              <a:pPr algn="ctr"/>
              <a:r>
                <a:rPr lang="en-US" sz="2933" b="1" dirty="0">
                  <a:solidFill>
                    <a:srgbClr val="00AFD7"/>
                  </a:solidFill>
                  <a:latin typeface="Montserrat" pitchFamily="2" charset="0"/>
                </a:rPr>
                <a:t>PHM Will Close </a:t>
              </a:r>
            </a:p>
            <a:p>
              <a:pPr algn="ctr"/>
              <a:r>
                <a:rPr lang="en-US" sz="2933" b="1" dirty="0">
                  <a:solidFill>
                    <a:srgbClr val="00AFD7"/>
                  </a:solidFill>
                  <a:latin typeface="Montserrat" pitchFamily="2" charset="0"/>
                </a:rPr>
                <a:t>On-Time or Pay the LISTING BROKERAGE</a:t>
              </a:r>
            </a:p>
            <a:p>
              <a:pPr algn="ctr"/>
              <a:endParaRPr lang="en-US" sz="1200" b="1" dirty="0">
                <a:solidFill>
                  <a:srgbClr val="00AFD7"/>
                </a:solidFill>
                <a:latin typeface="Montserrat" pitchFamily="2" charset="0"/>
              </a:endParaRPr>
            </a:p>
            <a:p>
              <a:pPr algn="ctr"/>
              <a:r>
                <a:rPr lang="en-US" sz="4800" dirty="0">
                  <a:solidFill>
                    <a:schemeClr val="bg1"/>
                  </a:solidFill>
                  <a:latin typeface="Montserrat" pitchFamily="2" charset="0"/>
                </a:rPr>
                <a:t>$15,000</a:t>
              </a:r>
            </a:p>
            <a:p>
              <a:pPr algn="ctr"/>
              <a:endParaRPr lang="en-US" sz="1200" dirty="0">
                <a:latin typeface="Montserrat" pitchFamily="2" charset="0"/>
              </a:endParaRPr>
            </a:p>
          </p:txBody>
        </p:sp>
      </p:grpSp>
      <p:pic>
        <p:nvPicPr>
          <p:cNvPr id="13" name="Picture 12" descr="A blue rectangular sign with white text&#10;&#10;Description automatically generated">
            <a:extLst>
              <a:ext uri="{FF2B5EF4-FFF2-40B4-BE49-F238E27FC236}">
                <a16:creationId xmlns:a16="http://schemas.microsoft.com/office/drawing/2014/main" id="{DAD1400D-3260-B06B-CB23-1BBC2AC5E3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89619" y="2267704"/>
            <a:ext cx="2590447" cy="1533812"/>
          </a:xfrm>
          <a:prstGeom prst="rect">
            <a:avLst/>
          </a:prstGeom>
        </p:spPr>
      </p:pic>
    </p:spTree>
    <p:extLst>
      <p:ext uri="{BB962C8B-B14F-4D97-AF65-F5344CB8AC3E}">
        <p14:creationId xmlns:p14="http://schemas.microsoft.com/office/powerpoint/2010/main" val="137735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94101" y="1715549"/>
            <a:ext cx="3685287" cy="3120704"/>
          </a:xfrm>
          <a:solidFill>
            <a:srgbClr val="00426A"/>
          </a:solidFill>
        </p:spPr>
        <p:txBody>
          <a:bodyPr vert="horz" lIns="91440" tIns="45720" rIns="91440" bIns="45720" rtlCol="0" anchor="ctr">
            <a:normAutofit/>
          </a:bodyPr>
          <a:lstStyle/>
          <a:p>
            <a:r>
              <a:rPr lang="en-US" sz="4000" dirty="0">
                <a:solidFill>
                  <a:schemeClr val="bg1"/>
                </a:solidFill>
              </a:rPr>
              <a:t>Let Us Help You Prosper…..</a:t>
            </a:r>
          </a:p>
        </p:txBody>
      </p:sp>
      <p:sp>
        <p:nvSpPr>
          <p:cNvPr id="3" name="Content Placeholder 2"/>
          <p:cNvSpPr>
            <a:spLocks noGrp="1"/>
          </p:cNvSpPr>
          <p:nvPr>
            <p:ph idx="4294967295"/>
          </p:nvPr>
        </p:nvSpPr>
        <p:spPr>
          <a:xfrm>
            <a:off x="4779388" y="2349210"/>
            <a:ext cx="7412611" cy="2159579"/>
          </a:xfrm>
        </p:spPr>
        <p:txBody>
          <a:bodyPr vert="horz" lIns="91440" tIns="45720" rIns="91440" bIns="45720" rtlCol="0" anchor="ctr">
            <a:normAutofit/>
          </a:bodyPr>
          <a:lstStyle/>
          <a:p>
            <a:pPr>
              <a:lnSpc>
                <a:spcPct val="110000"/>
              </a:lnSpc>
              <a:spcBef>
                <a:spcPts val="600"/>
              </a:spcBef>
            </a:pPr>
            <a:r>
              <a:rPr lang="en-US" sz="2400" dirty="0"/>
              <a:t>More Loan Options</a:t>
            </a:r>
          </a:p>
          <a:p>
            <a:pPr>
              <a:lnSpc>
                <a:spcPct val="110000"/>
              </a:lnSpc>
              <a:spcBef>
                <a:spcPts val="600"/>
              </a:spcBef>
            </a:pPr>
            <a:r>
              <a:rPr lang="en-US" sz="2400" dirty="0"/>
              <a:t>More Down Payment Assistant Options</a:t>
            </a:r>
          </a:p>
          <a:p>
            <a:pPr>
              <a:lnSpc>
                <a:spcPct val="110000"/>
              </a:lnSpc>
              <a:spcBef>
                <a:spcPts val="600"/>
              </a:spcBef>
            </a:pPr>
            <a:r>
              <a:rPr lang="en-US" sz="2400" dirty="0"/>
              <a:t>More Affordable Payment Options</a:t>
            </a:r>
          </a:p>
          <a:p>
            <a:pPr>
              <a:lnSpc>
                <a:spcPct val="110000"/>
              </a:lnSpc>
              <a:spcBef>
                <a:spcPts val="600"/>
              </a:spcBef>
            </a:pPr>
            <a:r>
              <a:rPr lang="en-US" sz="2400" dirty="0"/>
              <a:t>More Opportunities To Qualify &amp; Build Wealth</a:t>
            </a:r>
          </a:p>
        </p:txBody>
      </p:sp>
      <p:pic>
        <p:nvPicPr>
          <p:cNvPr id="4" name="Picture 3" descr="Logo&#10;&#10;Description automatically generated">
            <a:extLst>
              <a:ext uri="{FF2B5EF4-FFF2-40B4-BE49-F238E27FC236}">
                <a16:creationId xmlns:a16="http://schemas.microsoft.com/office/drawing/2014/main" id="{6D736E14-193F-88A1-87E6-52EFEBB11F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331136"/>
            <a:ext cx="2197243" cy="1716596"/>
          </a:xfrm>
          <a:prstGeom prst="rect">
            <a:avLst/>
          </a:prstGeom>
        </p:spPr>
      </p:pic>
    </p:spTree>
    <p:extLst>
      <p:ext uri="{BB962C8B-B14F-4D97-AF65-F5344CB8AC3E}">
        <p14:creationId xmlns:p14="http://schemas.microsoft.com/office/powerpoint/2010/main" val="1695051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503F7E-6F4E-5167-8246-E96F486D0425}"/>
              </a:ext>
            </a:extLst>
          </p:cNvPr>
          <p:cNvPicPr>
            <a:picLocks noChangeAspect="1"/>
          </p:cNvPicPr>
          <p:nvPr/>
        </p:nvPicPr>
        <p:blipFill>
          <a:blip r:embed="rId3"/>
          <a:stretch>
            <a:fillRect/>
          </a:stretch>
        </p:blipFill>
        <p:spPr>
          <a:xfrm>
            <a:off x="0" y="0"/>
            <a:ext cx="12192000" cy="6425514"/>
          </a:xfrm>
          <a:prstGeom prst="rect">
            <a:avLst/>
          </a:prstGeom>
        </p:spPr>
      </p:pic>
    </p:spTree>
    <p:extLst>
      <p:ext uri="{BB962C8B-B14F-4D97-AF65-F5344CB8AC3E}">
        <p14:creationId xmlns:p14="http://schemas.microsoft.com/office/powerpoint/2010/main" val="488073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506296-3BB3-80CF-FA1F-CBDCD89B3740}"/>
              </a:ext>
            </a:extLst>
          </p:cNvPr>
          <p:cNvPicPr>
            <a:picLocks noChangeAspect="1"/>
          </p:cNvPicPr>
          <p:nvPr/>
        </p:nvPicPr>
        <p:blipFill>
          <a:blip r:embed="rId2"/>
          <a:stretch>
            <a:fillRect/>
          </a:stretch>
        </p:blipFill>
        <p:spPr>
          <a:xfrm>
            <a:off x="135924" y="98854"/>
            <a:ext cx="11516498" cy="6141307"/>
          </a:xfrm>
          <a:prstGeom prst="rect">
            <a:avLst/>
          </a:prstGeom>
        </p:spPr>
      </p:pic>
    </p:spTree>
    <p:extLst>
      <p:ext uri="{BB962C8B-B14F-4D97-AF65-F5344CB8AC3E}">
        <p14:creationId xmlns:p14="http://schemas.microsoft.com/office/powerpoint/2010/main" val="780607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E4C692-4A1B-82D9-F7E1-89485266CAEE}"/>
              </a:ext>
            </a:extLst>
          </p:cNvPr>
          <p:cNvPicPr>
            <a:picLocks noChangeAspect="1"/>
          </p:cNvPicPr>
          <p:nvPr/>
        </p:nvPicPr>
        <p:blipFill>
          <a:blip r:embed="rId2"/>
          <a:stretch>
            <a:fillRect/>
          </a:stretch>
        </p:blipFill>
        <p:spPr>
          <a:xfrm>
            <a:off x="222422" y="296562"/>
            <a:ext cx="11528854" cy="6005384"/>
          </a:xfrm>
          <a:prstGeom prst="rect">
            <a:avLst/>
          </a:prstGeom>
        </p:spPr>
      </p:pic>
    </p:spTree>
    <p:extLst>
      <p:ext uri="{BB962C8B-B14F-4D97-AF65-F5344CB8AC3E}">
        <p14:creationId xmlns:p14="http://schemas.microsoft.com/office/powerpoint/2010/main" val="3876554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13F880-B32B-7405-04FF-2ABDB06CA97C}"/>
              </a:ext>
            </a:extLst>
          </p:cNvPr>
          <p:cNvPicPr>
            <a:picLocks noChangeAspect="1"/>
          </p:cNvPicPr>
          <p:nvPr/>
        </p:nvPicPr>
        <p:blipFill>
          <a:blip r:embed="rId2"/>
          <a:stretch>
            <a:fillRect/>
          </a:stretch>
        </p:blipFill>
        <p:spPr>
          <a:xfrm>
            <a:off x="185350" y="432486"/>
            <a:ext cx="11602995" cy="5894173"/>
          </a:xfrm>
          <a:prstGeom prst="rect">
            <a:avLst/>
          </a:prstGeom>
        </p:spPr>
      </p:pic>
    </p:spTree>
    <p:extLst>
      <p:ext uri="{BB962C8B-B14F-4D97-AF65-F5344CB8AC3E}">
        <p14:creationId xmlns:p14="http://schemas.microsoft.com/office/powerpoint/2010/main" val="2968373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5D2746D-C237-28A9-61C0-7B0B32B8E0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7378" y="622465"/>
            <a:ext cx="2197243" cy="1716596"/>
          </a:xfrm>
          <a:prstGeom prst="rect">
            <a:avLst/>
          </a:prstGeom>
        </p:spPr>
      </p:pic>
      <p:pic>
        <p:nvPicPr>
          <p:cNvPr id="3" name="Picture 2">
            <a:extLst>
              <a:ext uri="{FF2B5EF4-FFF2-40B4-BE49-F238E27FC236}">
                <a16:creationId xmlns:a16="http://schemas.microsoft.com/office/drawing/2014/main" id="{88F24844-484F-0AAD-8F99-C00DB0EB9FB9}"/>
              </a:ext>
            </a:extLst>
          </p:cNvPr>
          <p:cNvPicPr>
            <a:picLocks noChangeAspect="1"/>
          </p:cNvPicPr>
          <p:nvPr/>
        </p:nvPicPr>
        <p:blipFill>
          <a:blip r:embed="rId4"/>
          <a:stretch>
            <a:fillRect/>
          </a:stretch>
        </p:blipFill>
        <p:spPr>
          <a:xfrm>
            <a:off x="132348" y="0"/>
            <a:ext cx="12192000" cy="6419653"/>
          </a:xfrm>
          <a:prstGeom prst="rect">
            <a:avLst/>
          </a:prstGeom>
        </p:spPr>
      </p:pic>
      <p:sp>
        <p:nvSpPr>
          <p:cNvPr id="11267" name="TextBox 1"/>
          <p:cNvSpPr txBox="1">
            <a:spLocks noChangeArrowheads="1"/>
          </p:cNvSpPr>
          <p:nvPr/>
        </p:nvSpPr>
        <p:spPr bwMode="auto">
          <a:xfrm>
            <a:off x="281907" y="224854"/>
            <a:ext cx="8403689" cy="1464650"/>
          </a:xfrm>
          <a:prstGeom prst="rect">
            <a:avLst/>
          </a:prstGeom>
          <a:solidFill>
            <a:srgbClr val="FFFFFF"/>
          </a:solidFill>
          <a:ln w="38100">
            <a:solidFill>
              <a:srgbClr val="404040"/>
            </a:solidFill>
            <a:miter lim="800000"/>
          </a:ln>
        </p:spPr>
        <p:txBody>
          <a:bodyPr vert="horz" lIns="91440" tIns="45720" rIns="91440" bIns="45720" rtlCol="0" anchor="ctr">
            <a:normAutofit/>
          </a:bodyPr>
          <a:lstStyle>
            <a:lvl1pPr marL="342900" indent="-3429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indent="0" algn="ctr">
              <a:lnSpc>
                <a:spcPct val="90000"/>
              </a:lnSpc>
              <a:spcBef>
                <a:spcPct val="0"/>
              </a:spcBef>
              <a:spcAft>
                <a:spcPts val="1200"/>
              </a:spcAft>
            </a:pPr>
            <a:r>
              <a:rPr lang="en-US" altLang="en-US" sz="4000" b="1" dirty="0">
                <a:solidFill>
                  <a:srgbClr val="00AFD7"/>
                </a:solidFill>
                <a:latin typeface="Montserrat" pitchFamily="2" charset="0"/>
                <a:ea typeface="+mj-ea"/>
                <a:cs typeface="+mj-cs"/>
              </a:rPr>
              <a:t>Any Questions?</a:t>
            </a:r>
          </a:p>
        </p:txBody>
      </p:sp>
    </p:spTree>
    <p:extLst>
      <p:ext uri="{BB962C8B-B14F-4D97-AF65-F5344CB8AC3E}">
        <p14:creationId xmlns:p14="http://schemas.microsoft.com/office/powerpoint/2010/main" val="168455926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9672" y="3429000"/>
            <a:ext cx="3645573" cy="2062308"/>
          </a:xfrm>
          <a:solidFill>
            <a:srgbClr val="00426A"/>
          </a:solidFill>
          <a:ln w="38100">
            <a:solidFill>
              <a:schemeClr val="accent3"/>
            </a:solidFill>
          </a:ln>
        </p:spPr>
        <p:txBody>
          <a:bodyPr vert="horz" lIns="91440" tIns="45720" rIns="91440" bIns="45720" rtlCol="0" anchor="ctr">
            <a:normAutofit/>
          </a:bodyPr>
          <a:lstStyle/>
          <a:p>
            <a:r>
              <a:rPr lang="en-US" sz="4000" dirty="0">
                <a:solidFill>
                  <a:schemeClr val="bg1"/>
                </a:solidFill>
              </a:rPr>
              <a:t>What is Affordable Lending?</a:t>
            </a:r>
          </a:p>
        </p:txBody>
      </p:sp>
      <p:pic>
        <p:nvPicPr>
          <p:cNvPr id="9" name="Picture 8">
            <a:extLst>
              <a:ext uri="{FF2B5EF4-FFF2-40B4-BE49-F238E27FC236}">
                <a16:creationId xmlns:a16="http://schemas.microsoft.com/office/drawing/2014/main" id="{066E8F31-58EC-49BB-B698-5799D4A5562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02" y="0"/>
            <a:ext cx="12191298" cy="2960017"/>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4294967295"/>
          </p:nvPr>
        </p:nvSpPr>
        <p:spPr>
          <a:xfrm>
            <a:off x="4458756" y="2960017"/>
            <a:ext cx="7732542" cy="3452893"/>
          </a:xfrm>
        </p:spPr>
        <p:txBody>
          <a:bodyPr vert="horz" lIns="91440" tIns="45720" rIns="91440" bIns="45720" rtlCol="0" anchor="ctr">
            <a:normAutofit lnSpcReduction="10000"/>
          </a:bodyPr>
          <a:lstStyle/>
          <a:p>
            <a:pPr marL="0" indent="0">
              <a:buNone/>
            </a:pPr>
            <a:r>
              <a:rPr lang="en-US" sz="2400" dirty="0"/>
              <a:t>Affordable lending allows borrowers who may not qualify for a loan under conventional circumstances the opportunity to become a homeowner.</a:t>
            </a:r>
          </a:p>
          <a:p>
            <a:pPr marL="0"/>
            <a:endParaRPr lang="en-US" sz="1100" dirty="0"/>
          </a:p>
          <a:p>
            <a:pPr marL="0" indent="0">
              <a:lnSpc>
                <a:spcPct val="110000"/>
              </a:lnSpc>
              <a:spcBef>
                <a:spcPts val="600"/>
              </a:spcBef>
              <a:buNone/>
            </a:pPr>
            <a:r>
              <a:rPr lang="en-US" sz="1900" b="1" dirty="0"/>
              <a:t>Affordable Lending Benefits:</a:t>
            </a:r>
          </a:p>
          <a:p>
            <a:pPr marL="342900" marR="0" lvl="0" indent="-342900">
              <a:buFont typeface="Arial" panose="020B0604020202020204" pitchFamily="34" charset="0"/>
              <a:buChar char="•"/>
              <a:tabLst>
                <a:tab pos="457200" algn="l"/>
              </a:tabLs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More loan options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buFont typeface="Arial" panose="020B0604020202020204" pitchFamily="34" charset="0"/>
              <a:buChar char="•"/>
              <a:tabLst>
                <a:tab pos="457200" algn="l"/>
              </a:tabLs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More down payment assistance options</a:t>
            </a:r>
          </a:p>
          <a:p>
            <a:pPr marL="342900" indent="-342900">
              <a:tabLst>
                <a:tab pos="457200" algn="l"/>
              </a:tabLs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More affordable payment options</a:t>
            </a:r>
          </a:p>
          <a:p>
            <a:pPr marL="342900" marR="0" lvl="0" indent="-342900">
              <a:buFont typeface="Arial" panose="020B0604020202020204" pitchFamily="34" charset="0"/>
              <a:buChar char="•"/>
              <a:tabLst>
                <a:tab pos="457200" algn="l"/>
              </a:tabLst>
            </a:pPr>
            <a:r>
              <a:rPr lang="en-US" sz="1800" dirty="0">
                <a:latin typeface="Aptos" panose="020B0004020202020204" pitchFamily="34" charset="0"/>
                <a:ea typeface="Times New Roman" panose="02020603050405020304" pitchFamily="18" charset="0"/>
                <a:cs typeface="Times New Roman" panose="02020603050405020304" pitchFamily="18" charset="0"/>
              </a:rPr>
              <a:t>More opportunities to qualify &amp; build wealth</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49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northcentralus1-mediap.svc.ms/transform/thumbnail?provider=spo&amp;inputFormat=jpg&amp;cs=fFNQTw&amp;docid=https%3A%2F%2Fphmloans-my.sharepoint.com%3A443%2F_api%2Fv2.0%2Fdrives%2Fb!SoZXDXmM4EmzxFqCYfr-5zKU3YOcJO9Atwv4QGqTWU6H7KRW8pXTQKxukHRyfJkk%2Fitems%2F01BPVFRUO2SOGM2A3UBJBZ45G5FACGVEJ4%3Fversion%3DPublished&amp;access_token=eyJ0eXAiOiJKV1QiLCJhbGciOiJub25lIn0.eyJhdWQiOiIwMDAwMDAwMy0wMDAwLTBmZjEtY2UwMC0wMDAwMDAwMDAwMDAvcGhtbG9hbnMtbXkuc2hhcmVwb2ludC5jb21AMjc3NGU1MmItNTczYy00ZDBmLTg5ZWUtNWE3N2ZiMTkwNWI1IiwiaXNzIjoiMDAwMDAwMDMtMDAwMC0wZmYxLWNlMDAtMDAwMDAwMDAwMDAwIiwibmJmIjoiMTU2NDUwMTg2OSIsImV4cCI6IjE1NjQ1MjM0NjkiLCJlbmRwb2ludHVybCI6ImsxeGw3ZTYwSzhmd3AzMnRjOWcyWHBSYk9VaVpGMmxYTmRXQzRFVXgzTVU9IiwiZW5kcG9pbnR1cmxMZW5ndGgiOiIxMTgiLCJpc2xvb3BiYWNrIjoiVHJ1ZSIsImNpZCI6Ik1HUTFZMlkxT1dVdE1qQTVZaTA1TURBd0xUQXpaREl0WWpBd1l6RXlPR016WlRrMyIsInZlciI6Imhhc2hlZHByb29mdG9rZW4iLCJzaXRlaWQiOiJNR1ExTnpnMk5HRXRPR00zT1MwME9XVXdMV0l6WXpRdE5XRTRNall4Wm1GbVpXVTMiLCJzaWduaW5fc3RhdGUiOiJbXCJrbXNpXCIsXCJkdmNfY21wXCJdIiwibmFtZWlkIjoiMCMuZnxtZW1iZXJzaGlwfGVtbWEuZ3V0ZXJAcGhtbG9hbnMuY29tIiwibmlpIjoibWljcm9zb2Z0LnNoYXJlcG9pbnQiLCJpc3VzZXIiOiJ0cnVlIiwiY2FjaGVrZXkiOiIwaC5mfG1lbWJlcnNoaXB8MTAwMzIwMDA0OTU0M2ZiMUBsaXZlLmNvbSIsInR0IjoiMCIsInVzZVBlcnNpc3RlbnRDb29raWUiOiIzIn0.YTRnOFJXdTA1S2N3bG1sNlBROHFzOE1saTJxSGY1dTZRTXJxckxkakFXUT0&amp;encodeFailures=1&amp;srcWidth=&amp;srcHeight=&amp;width=1138&amp;height=897&amp;action=Access">
            <a:extLst>
              <a:ext uri="{FF2B5EF4-FFF2-40B4-BE49-F238E27FC236}">
                <a16:creationId xmlns:a16="http://schemas.microsoft.com/office/drawing/2014/main" id="{D9B3F174-6620-4310-9EC5-ED2116C25D20}"/>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1" y="0"/>
            <a:ext cx="12169329" cy="64533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539524" y="365704"/>
            <a:ext cx="7746637" cy="1603055"/>
          </a:xfrm>
          <a:solidFill>
            <a:srgbClr val="00426A"/>
          </a:solidFill>
        </p:spPr>
        <p:txBody>
          <a:bodyPr>
            <a:normAutofit/>
          </a:bodyPr>
          <a:lstStyle/>
          <a:p>
            <a:r>
              <a:rPr lang="en-US" b="1" dirty="0">
                <a:solidFill>
                  <a:schemeClr val="bg1"/>
                </a:solidFill>
              </a:rPr>
              <a:t>Welcome Home </a:t>
            </a:r>
            <a:br>
              <a:rPr lang="en-US" b="1" dirty="0">
                <a:solidFill>
                  <a:schemeClr val="bg1"/>
                </a:solidFill>
              </a:rPr>
            </a:br>
            <a:r>
              <a:rPr lang="en-US" b="1" dirty="0">
                <a:solidFill>
                  <a:schemeClr val="bg1"/>
                </a:solidFill>
              </a:rPr>
              <a:t>Zero-Down Combo Loan!</a:t>
            </a:r>
          </a:p>
        </p:txBody>
      </p:sp>
      <p:sp>
        <p:nvSpPr>
          <p:cNvPr id="4" name="TextBox 3">
            <a:extLst>
              <a:ext uri="{FF2B5EF4-FFF2-40B4-BE49-F238E27FC236}">
                <a16:creationId xmlns:a16="http://schemas.microsoft.com/office/drawing/2014/main" id="{4086215D-75B1-4672-B20A-E3AEA1D5B037}"/>
              </a:ext>
            </a:extLst>
          </p:cNvPr>
          <p:cNvSpPr txBox="1"/>
          <p:nvPr/>
        </p:nvSpPr>
        <p:spPr>
          <a:xfrm>
            <a:off x="539524" y="2334463"/>
            <a:ext cx="10548594" cy="3785652"/>
          </a:xfrm>
          <a:prstGeom prst="rect">
            <a:avLst/>
          </a:prstGeom>
          <a:solidFill>
            <a:srgbClr val="D9D9D9">
              <a:alpha val="89804"/>
            </a:srgbClr>
          </a:solidFill>
        </p:spPr>
        <p:txBody>
          <a:bodyPr wrap="square" rtlCol="0">
            <a:spAutoFit/>
          </a:bodyPr>
          <a:lstStyle/>
          <a:p>
            <a:r>
              <a:rPr lang="en-US" sz="2400" b="1" dirty="0">
                <a:solidFill>
                  <a:schemeClr val="tx1">
                    <a:lumMod val="50000"/>
                  </a:schemeClr>
                </a:solidFill>
                <a:latin typeface="Montserrat" pitchFamily="2" charset="0"/>
              </a:rPr>
              <a:t>Combine a 1</a:t>
            </a:r>
            <a:r>
              <a:rPr lang="en-US" sz="2400" b="1" baseline="30000" dirty="0">
                <a:solidFill>
                  <a:schemeClr val="tx1">
                    <a:lumMod val="50000"/>
                  </a:schemeClr>
                </a:solidFill>
                <a:latin typeface="Montserrat" pitchFamily="2" charset="0"/>
              </a:rPr>
              <a:t>st</a:t>
            </a:r>
            <a:r>
              <a:rPr lang="en-US" sz="2400" b="1" dirty="0">
                <a:solidFill>
                  <a:schemeClr val="tx1">
                    <a:lumMod val="50000"/>
                  </a:schemeClr>
                </a:solidFill>
                <a:latin typeface="Montserrat" pitchFamily="2" charset="0"/>
              </a:rPr>
              <a:t> and 2</a:t>
            </a:r>
            <a:r>
              <a:rPr lang="en-US" sz="2400" b="1" baseline="30000" dirty="0">
                <a:solidFill>
                  <a:schemeClr val="tx1">
                    <a:lumMod val="50000"/>
                  </a:schemeClr>
                </a:solidFill>
                <a:latin typeface="Montserrat" pitchFamily="2" charset="0"/>
              </a:rPr>
              <a:t>nd</a:t>
            </a:r>
            <a:r>
              <a:rPr lang="en-US" sz="2400" b="1" dirty="0">
                <a:solidFill>
                  <a:schemeClr val="tx1">
                    <a:lumMod val="50000"/>
                  </a:schemeClr>
                </a:solidFill>
                <a:latin typeface="Montserrat" pitchFamily="2" charset="0"/>
              </a:rPr>
              <a:t> mortgage for a home loan that offers no-money-down and no mortgage insurance (MI)</a:t>
            </a:r>
            <a:endParaRPr lang="en-US" sz="2400" dirty="0">
              <a:solidFill>
                <a:schemeClr val="tx1">
                  <a:lumMod val="50000"/>
                </a:schemeClr>
              </a:solidFill>
              <a:latin typeface="Montserrat" pitchFamily="2" charset="0"/>
            </a:endParaRPr>
          </a:p>
          <a:p>
            <a:r>
              <a:rPr lang="en-US" sz="1600" dirty="0">
                <a:solidFill>
                  <a:schemeClr val="tx1">
                    <a:lumMod val="50000"/>
                  </a:schemeClr>
                </a:solidFill>
                <a:latin typeface="Montserrat" pitchFamily="2" charset="0"/>
              </a:rPr>
              <a:t>Open Door offers a 3% down payment 1st mortgage option, plus a down payment assistance 2nd mortgage for up to 4% that may be used to cover down payment and/or closing costs.</a:t>
            </a:r>
          </a:p>
          <a:p>
            <a:r>
              <a:rPr lang="en-US" sz="1600" dirty="0">
                <a:solidFill>
                  <a:schemeClr val="tx1">
                    <a:lumMod val="50000"/>
                  </a:schemeClr>
                </a:solidFill>
                <a:latin typeface="Montserrat" pitchFamily="2" charset="0"/>
              </a:rPr>
              <a:t> </a:t>
            </a:r>
          </a:p>
          <a:p>
            <a:r>
              <a:rPr lang="en-US" sz="1600" b="1" dirty="0">
                <a:solidFill>
                  <a:schemeClr val="tx1">
                    <a:lumMod val="50000"/>
                  </a:schemeClr>
                </a:solidFill>
                <a:latin typeface="Montserrat" pitchFamily="2" charset="0"/>
              </a:rPr>
              <a:t>Features: </a:t>
            </a:r>
            <a:endParaRPr lang="en-US" sz="1600" dirty="0">
              <a:solidFill>
                <a:schemeClr val="tx1">
                  <a:lumMod val="50000"/>
                </a:schemeClr>
              </a:solidFill>
              <a:latin typeface="Montserrat" pitchFamily="2" charset="0"/>
            </a:endParaRPr>
          </a:p>
          <a:p>
            <a:pPr marL="285750" indent="-285750">
              <a:buFont typeface="Arial" panose="020B0604020202020204" pitchFamily="34" charset="0"/>
              <a:buChar char="•"/>
            </a:pPr>
            <a:r>
              <a:rPr lang="en-US" sz="1600" dirty="0">
                <a:solidFill>
                  <a:schemeClr val="tx1">
                    <a:lumMod val="50000"/>
                  </a:schemeClr>
                </a:solidFill>
                <a:latin typeface="Montserrat" pitchFamily="2" charset="0"/>
              </a:rPr>
              <a:t>No down payment required </a:t>
            </a:r>
          </a:p>
          <a:p>
            <a:pPr marL="285750" indent="-285750">
              <a:buFont typeface="Arial" panose="020B0604020202020204" pitchFamily="34" charset="0"/>
              <a:buChar char="•"/>
            </a:pPr>
            <a:r>
              <a:rPr lang="en-US" sz="1600" dirty="0">
                <a:solidFill>
                  <a:schemeClr val="tx1">
                    <a:lumMod val="50000"/>
                  </a:schemeClr>
                </a:solidFill>
                <a:latin typeface="Montserrat" pitchFamily="2" charset="0"/>
              </a:rPr>
              <a:t>No mortgage insurance </a:t>
            </a:r>
          </a:p>
          <a:p>
            <a:pPr marL="285750" indent="-285750">
              <a:buFont typeface="Arial" panose="020B0604020202020204" pitchFamily="34" charset="0"/>
              <a:buChar char="•"/>
            </a:pPr>
            <a:r>
              <a:rPr lang="en-US" sz="1600" dirty="0">
                <a:solidFill>
                  <a:schemeClr val="tx1">
                    <a:lumMod val="50000"/>
                  </a:schemeClr>
                </a:solidFill>
                <a:latin typeface="Montserrat" pitchFamily="2" charset="0"/>
              </a:rPr>
              <a:t>1st mortgage up to $806,500 ($1,209,750 maximum loan amount is available in high balance areas. Contact your mortgage consultant for details.) </a:t>
            </a:r>
          </a:p>
          <a:p>
            <a:pPr marL="285750" indent="-285750">
              <a:buFont typeface="Arial" panose="020B0604020202020204" pitchFamily="34" charset="0"/>
              <a:buChar char="•"/>
            </a:pPr>
            <a:r>
              <a:rPr lang="en-US" sz="1600" dirty="0">
                <a:solidFill>
                  <a:schemeClr val="tx1">
                    <a:lumMod val="50000"/>
                  </a:schemeClr>
                </a:solidFill>
                <a:latin typeface="Montserrat" pitchFamily="2" charset="0"/>
              </a:rPr>
              <a:t>2nd mortgage is an interest-only, 30 year loan at the same interest rate as the first mortgage </a:t>
            </a:r>
          </a:p>
          <a:p>
            <a:pPr marL="285750" indent="-285750">
              <a:buFont typeface="Arial" panose="020B0604020202020204" pitchFamily="34" charset="0"/>
              <a:buChar char="•"/>
            </a:pPr>
            <a:r>
              <a:rPr lang="en-US" sz="1600" dirty="0">
                <a:solidFill>
                  <a:schemeClr val="tx1">
                    <a:lumMod val="50000"/>
                  </a:schemeClr>
                </a:solidFill>
                <a:latin typeface="Montserrat" pitchFamily="2" charset="0"/>
              </a:rPr>
              <a:t>30 year fixed rate only </a:t>
            </a:r>
          </a:p>
          <a:p>
            <a:pPr marL="285750" indent="-285750">
              <a:buFont typeface="Arial" panose="020B0604020202020204" pitchFamily="34" charset="0"/>
              <a:buChar char="•"/>
            </a:pPr>
            <a:r>
              <a:rPr lang="en-US" sz="1600" dirty="0">
                <a:solidFill>
                  <a:schemeClr val="tx1">
                    <a:lumMod val="50000"/>
                  </a:schemeClr>
                </a:solidFill>
                <a:latin typeface="Montserrat" pitchFamily="2" charset="0"/>
              </a:rPr>
              <a:t>Purchase and rate-term refinance options available </a:t>
            </a:r>
          </a:p>
          <a:p>
            <a:pPr marL="285750" indent="-285750">
              <a:buFont typeface="Arial" panose="020B0604020202020204" pitchFamily="34" charset="0"/>
              <a:buChar char="•"/>
            </a:pPr>
            <a:endParaRPr lang="en-US" sz="1600" dirty="0">
              <a:solidFill>
                <a:schemeClr val="tx1">
                  <a:lumMod val="50000"/>
                </a:schemeClr>
              </a:solidFill>
              <a:latin typeface="Montserrat" pitchFamily="2" charset="0"/>
            </a:endParaRPr>
          </a:p>
        </p:txBody>
      </p:sp>
    </p:spTree>
    <p:extLst>
      <p:ext uri="{BB962C8B-B14F-4D97-AF65-F5344CB8AC3E}">
        <p14:creationId xmlns:p14="http://schemas.microsoft.com/office/powerpoint/2010/main" val="250829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8F7496-E635-1088-0E6F-F717CDDC6E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62408" y="1480008"/>
            <a:ext cx="8467183" cy="4860584"/>
          </a:xfrm>
          <a:prstGeom prst="rect">
            <a:avLst/>
          </a:prstGeom>
        </p:spPr>
      </p:pic>
      <p:sp>
        <p:nvSpPr>
          <p:cNvPr id="8" name="Title 1">
            <a:extLst>
              <a:ext uri="{FF2B5EF4-FFF2-40B4-BE49-F238E27FC236}">
                <a16:creationId xmlns:a16="http://schemas.microsoft.com/office/drawing/2014/main" id="{38217E9C-D855-9297-26C7-DA09A5656C08}"/>
              </a:ext>
            </a:extLst>
          </p:cNvPr>
          <p:cNvSpPr txBox="1">
            <a:spLocks/>
          </p:cNvSpPr>
          <p:nvPr/>
        </p:nvSpPr>
        <p:spPr>
          <a:xfrm>
            <a:off x="433320" y="299177"/>
            <a:ext cx="11081862" cy="1081123"/>
          </a:xfrm>
          <a:prstGeom prst="rect">
            <a:avLst/>
          </a:prstGeom>
          <a:solidFill>
            <a:srgbClr val="00426A"/>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03D39"/>
                </a:solidFill>
                <a:latin typeface="Montserrat" panose="00000500000000000000" pitchFamily="2" charset="0"/>
                <a:ea typeface="+mj-ea"/>
                <a:cs typeface="+mj-cs"/>
              </a:defRPr>
            </a:lvl1pPr>
          </a:lstStyle>
          <a:p>
            <a:pPr algn="ctr"/>
            <a:r>
              <a:rPr lang="en-US" dirty="0">
                <a:solidFill>
                  <a:schemeClr val="bg1"/>
                </a:solidFill>
              </a:rPr>
              <a:t>Special Homebuying Grants</a:t>
            </a:r>
          </a:p>
        </p:txBody>
      </p:sp>
    </p:spTree>
    <p:extLst>
      <p:ext uri="{BB962C8B-B14F-4D97-AF65-F5344CB8AC3E}">
        <p14:creationId xmlns:p14="http://schemas.microsoft.com/office/powerpoint/2010/main" val="4174840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ECCA33-012B-401E-B587-6C0D1CF41E31}"/>
              </a:ext>
            </a:extLst>
          </p:cNvPr>
          <p:cNvSpPr/>
          <p:nvPr/>
        </p:nvSpPr>
        <p:spPr>
          <a:xfrm>
            <a:off x="697735" y="1843950"/>
            <a:ext cx="4380614" cy="3477875"/>
          </a:xfrm>
          <a:prstGeom prst="rect">
            <a:avLst/>
          </a:prstGeom>
          <a:noFill/>
        </p:spPr>
        <p:txBody>
          <a:bodyPr wrap="square">
            <a:spAutoFit/>
          </a:bodyPr>
          <a:lstStyle/>
          <a:p>
            <a:r>
              <a:rPr lang="en-US" sz="2000" dirty="0">
                <a:solidFill>
                  <a:schemeClr val="bg1"/>
                </a:solidFill>
                <a:latin typeface="Montserrat" pitchFamily="2" charset="0"/>
                <a:cs typeface="Calibri" panose="020F0502020204030204" pitchFamily="34" charset="0"/>
              </a:rPr>
              <a:t>FHA (Federal Housing Administration) loans are designed to make housing more affordable, particularly for first time homebuyers. </a:t>
            </a:r>
          </a:p>
          <a:p>
            <a:endParaRPr lang="en-US" sz="2000" dirty="0">
              <a:solidFill>
                <a:schemeClr val="bg1"/>
              </a:solidFill>
              <a:latin typeface="Montserrat" pitchFamily="2" charset="0"/>
              <a:cs typeface="Calibri" panose="020F0502020204030204" pitchFamily="34" charset="0"/>
            </a:endParaRPr>
          </a:p>
          <a:p>
            <a:r>
              <a:rPr lang="en-US" sz="2000" dirty="0">
                <a:solidFill>
                  <a:schemeClr val="bg1"/>
                </a:solidFill>
                <a:latin typeface="Montserrat" pitchFamily="2" charset="0"/>
                <a:cs typeface="Calibri" panose="020F0502020204030204" pitchFamily="34" charset="0"/>
              </a:rPr>
              <a:t>FHA loans typically permit borrowers to buy a home with a lower down payment than conventional loans. These loans must meet certain criteria.</a:t>
            </a:r>
          </a:p>
        </p:txBody>
      </p:sp>
      <p:sp>
        <p:nvSpPr>
          <p:cNvPr id="5" name="Rectangle 4">
            <a:extLst>
              <a:ext uri="{FF2B5EF4-FFF2-40B4-BE49-F238E27FC236}">
                <a16:creationId xmlns:a16="http://schemas.microsoft.com/office/drawing/2014/main" id="{9AB5C3DC-EBE3-4908-99EC-235029AEA6AB}"/>
              </a:ext>
            </a:extLst>
          </p:cNvPr>
          <p:cNvSpPr/>
          <p:nvPr/>
        </p:nvSpPr>
        <p:spPr>
          <a:xfrm>
            <a:off x="6021523" y="473355"/>
            <a:ext cx="4912242" cy="5509200"/>
          </a:xfrm>
          <a:prstGeom prst="rect">
            <a:avLst/>
          </a:prstGeom>
          <a:solidFill>
            <a:srgbClr val="00AFD7">
              <a:alpha val="80000"/>
            </a:srgbClr>
          </a:solidFill>
          <a:ln w="19050">
            <a:solidFill>
              <a:schemeClr val="accent3"/>
            </a:solidFill>
          </a:ln>
        </p:spPr>
        <p:txBody>
          <a:bodyPr wrap="square">
            <a:spAutoFit/>
          </a:bodyPr>
          <a:lstStyle/>
          <a:p>
            <a:r>
              <a:rPr lang="en-US" sz="1600" b="1" dirty="0">
                <a:solidFill>
                  <a:schemeClr val="bg1"/>
                </a:solidFill>
                <a:latin typeface="Montserrat" pitchFamily="2" charset="0"/>
              </a:rPr>
              <a:t>Features</a:t>
            </a:r>
            <a:endParaRPr lang="en-US" sz="1600" dirty="0">
              <a:solidFill>
                <a:schemeClr val="bg1"/>
              </a:solidFill>
              <a:latin typeface="Montserrat" pitchFamily="2" charset="0"/>
            </a:endParaRPr>
          </a:p>
          <a:p>
            <a:pPr marL="285750" indent="-285750">
              <a:buFont typeface="Arial" panose="020B0604020202020204" pitchFamily="34" charset="0"/>
              <a:buChar char="•"/>
            </a:pPr>
            <a:r>
              <a:rPr lang="en-US" sz="1600" dirty="0">
                <a:solidFill>
                  <a:schemeClr val="bg1"/>
                </a:solidFill>
                <a:latin typeface="Montserrat" pitchFamily="2" charset="0"/>
              </a:rPr>
              <a:t>Available in a variety of fixed-rate and adjustable-rate loan options.</a:t>
            </a:r>
          </a:p>
          <a:p>
            <a:pPr marL="285750" indent="-285750">
              <a:buFont typeface="Arial" panose="020B0604020202020204" pitchFamily="34" charset="0"/>
              <a:buChar char="•"/>
            </a:pPr>
            <a:r>
              <a:rPr lang="en-US" sz="1600" dirty="0">
                <a:solidFill>
                  <a:schemeClr val="bg1"/>
                </a:solidFill>
                <a:latin typeface="Montserrat" pitchFamily="2" charset="0"/>
              </a:rPr>
              <a:t>May allow you to use a gift or grant for all or a portion of your closing costs.</a:t>
            </a:r>
          </a:p>
          <a:p>
            <a:pPr marL="285750" indent="-285750">
              <a:buFont typeface="Arial" panose="020B0604020202020204" pitchFamily="34" charset="0"/>
              <a:buChar char="•"/>
            </a:pPr>
            <a:r>
              <a:rPr lang="en-US" sz="1600" dirty="0">
                <a:solidFill>
                  <a:schemeClr val="bg1"/>
                </a:solidFill>
                <a:latin typeface="Montserrat" pitchFamily="2" charset="0"/>
              </a:rPr>
              <a:t>Current FHA homeowners may be able to obtain an FHA streamline refinance.</a:t>
            </a:r>
          </a:p>
          <a:p>
            <a:pPr marL="285750" indent="-285750">
              <a:buFont typeface="Arial" panose="020B0604020202020204" pitchFamily="34" charset="0"/>
              <a:buChar char="•"/>
            </a:pPr>
            <a:r>
              <a:rPr lang="en-US" sz="1600" dirty="0">
                <a:solidFill>
                  <a:schemeClr val="bg1"/>
                </a:solidFill>
                <a:latin typeface="Montserrat" pitchFamily="2" charset="0"/>
              </a:rPr>
              <a:t>You typically have to pay upfront and monthly FHA Mortgage Insurance premium.</a:t>
            </a:r>
          </a:p>
          <a:p>
            <a:br>
              <a:rPr lang="en-US" sz="1600" dirty="0">
                <a:solidFill>
                  <a:schemeClr val="bg1"/>
                </a:solidFill>
                <a:latin typeface="Montserrat" pitchFamily="2" charset="0"/>
              </a:rPr>
            </a:br>
            <a:r>
              <a:rPr lang="en-US" sz="1600" b="1" dirty="0">
                <a:solidFill>
                  <a:schemeClr val="bg1"/>
                </a:solidFill>
                <a:latin typeface="Montserrat" pitchFamily="2" charset="0"/>
              </a:rPr>
              <a:t>Benefits</a:t>
            </a:r>
            <a:endParaRPr lang="en-US" sz="1600" dirty="0">
              <a:solidFill>
                <a:schemeClr val="bg1"/>
              </a:solidFill>
              <a:latin typeface="Montserrat" pitchFamily="2" charset="0"/>
            </a:endParaRPr>
          </a:p>
          <a:p>
            <a:pPr marL="285750" indent="-285750">
              <a:buFont typeface="Arial" panose="020B0604020202020204" pitchFamily="34" charset="0"/>
              <a:buChar char="•"/>
            </a:pPr>
            <a:r>
              <a:rPr lang="en-US" sz="1600" dirty="0">
                <a:solidFill>
                  <a:schemeClr val="bg1"/>
                </a:solidFill>
                <a:latin typeface="Montserrat" pitchFamily="2" charset="0"/>
              </a:rPr>
              <a:t>Requires less cash upfront for your down payment and closing costs.</a:t>
            </a:r>
          </a:p>
          <a:p>
            <a:pPr marL="285750" indent="-285750">
              <a:buFont typeface="Arial" panose="020B0604020202020204" pitchFamily="34" charset="0"/>
              <a:buChar char="•"/>
            </a:pPr>
            <a:r>
              <a:rPr lang="en-US" sz="1600" dirty="0">
                <a:solidFill>
                  <a:schemeClr val="bg1"/>
                </a:solidFill>
                <a:latin typeface="Montserrat" pitchFamily="2" charset="0"/>
              </a:rPr>
              <a:t>Available for all income levels.</a:t>
            </a:r>
          </a:p>
          <a:p>
            <a:pPr marL="285750" indent="-285750">
              <a:buFont typeface="Arial" panose="020B0604020202020204" pitchFamily="34" charset="0"/>
              <a:buChar char="•"/>
            </a:pPr>
            <a:r>
              <a:rPr lang="en-US" sz="1600" dirty="0">
                <a:solidFill>
                  <a:schemeClr val="bg1"/>
                </a:solidFill>
                <a:latin typeface="Montserrat" pitchFamily="2" charset="0"/>
              </a:rPr>
              <a:t>Allows a new buyer to take over the loan if you sell your home (subject to loan approval).</a:t>
            </a:r>
          </a:p>
          <a:p>
            <a:pPr marL="285750" indent="-285750">
              <a:buFont typeface="Arial" panose="020B0604020202020204" pitchFamily="34" charset="0"/>
              <a:buChar char="•"/>
            </a:pPr>
            <a:r>
              <a:rPr lang="en-US" sz="1600" dirty="0">
                <a:solidFill>
                  <a:schemeClr val="bg1"/>
                </a:solidFill>
                <a:latin typeface="Montserrat" pitchFamily="2" charset="0"/>
              </a:rPr>
              <a:t>Provides reduced paperwork if you're eligible for an FHA Streamline Refinance.</a:t>
            </a:r>
          </a:p>
          <a:p>
            <a:pPr marL="285750" indent="-285750">
              <a:buFont typeface="Arial" panose="020B0604020202020204" pitchFamily="34" charset="0"/>
              <a:buChar char="•"/>
            </a:pPr>
            <a:r>
              <a:rPr lang="en-US" sz="1600" dirty="0">
                <a:solidFill>
                  <a:schemeClr val="bg1"/>
                </a:solidFill>
                <a:latin typeface="Montserrat" pitchFamily="2" charset="0"/>
              </a:rPr>
              <a:t>A co-applicant can help you qualify even though they do not live in the home.</a:t>
            </a:r>
          </a:p>
        </p:txBody>
      </p:sp>
      <p:sp>
        <p:nvSpPr>
          <p:cNvPr id="6" name="Title 5">
            <a:extLst>
              <a:ext uri="{FF2B5EF4-FFF2-40B4-BE49-F238E27FC236}">
                <a16:creationId xmlns:a16="http://schemas.microsoft.com/office/drawing/2014/main" id="{371F445D-EB27-DDD3-E1C6-22DF9925277C}"/>
              </a:ext>
            </a:extLst>
          </p:cNvPr>
          <p:cNvSpPr>
            <a:spLocks noGrp="1"/>
          </p:cNvSpPr>
          <p:nvPr>
            <p:ph type="title"/>
          </p:nvPr>
        </p:nvSpPr>
        <p:spPr>
          <a:xfrm>
            <a:off x="763723" y="775314"/>
            <a:ext cx="10515600" cy="1325563"/>
          </a:xfrm>
        </p:spPr>
        <p:txBody>
          <a:bodyPr/>
          <a:lstStyle/>
          <a:p>
            <a:r>
              <a:rPr lang="en-US" sz="4400" dirty="0"/>
              <a:t>FHA Loans</a:t>
            </a:r>
            <a:br>
              <a:rPr lang="en-US" sz="4400" dirty="0"/>
            </a:br>
            <a:endParaRPr lang="en-US" dirty="0"/>
          </a:p>
        </p:txBody>
      </p:sp>
      <p:pic>
        <p:nvPicPr>
          <p:cNvPr id="2" name="Picture 1">
            <a:extLst>
              <a:ext uri="{FF2B5EF4-FFF2-40B4-BE49-F238E27FC236}">
                <a16:creationId xmlns:a16="http://schemas.microsoft.com/office/drawing/2014/main" id="{39F2DD58-C1FE-B3FA-1D7F-DD110BB517FC}"/>
              </a:ext>
            </a:extLst>
          </p:cNvPr>
          <p:cNvPicPr>
            <a:picLocks noChangeAspect="1"/>
          </p:cNvPicPr>
          <p:nvPr/>
        </p:nvPicPr>
        <p:blipFill>
          <a:blip r:embed="rId2"/>
          <a:stretch>
            <a:fillRect/>
          </a:stretch>
        </p:blipFill>
        <p:spPr>
          <a:xfrm>
            <a:off x="0" y="-1"/>
            <a:ext cx="12192000" cy="6457361"/>
          </a:xfrm>
          <a:prstGeom prst="rect">
            <a:avLst/>
          </a:prstGeom>
        </p:spPr>
      </p:pic>
    </p:spTree>
    <p:extLst>
      <p:ext uri="{BB962C8B-B14F-4D97-AF65-F5344CB8AC3E}">
        <p14:creationId xmlns:p14="http://schemas.microsoft.com/office/powerpoint/2010/main" val="2147641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BA5AB-1693-8B42-08EC-99435B4F54ED}"/>
            </a:ext>
          </a:extLst>
        </p:cNvPr>
        <p:cNvGrpSpPr/>
        <p:nvPr/>
      </p:nvGrpSpPr>
      <p:grpSpPr>
        <a:xfrm>
          <a:off x="0" y="0"/>
          <a:ext cx="0" cy="0"/>
          <a:chOff x="0" y="0"/>
          <a:chExt cx="0" cy="0"/>
        </a:xfrm>
      </p:grpSpPr>
      <p:pic>
        <p:nvPicPr>
          <p:cNvPr id="5" name="Picture 4" descr="Fluffy clouds in blue sky">
            <a:extLst>
              <a:ext uri="{FF2B5EF4-FFF2-40B4-BE49-F238E27FC236}">
                <a16:creationId xmlns:a16="http://schemas.microsoft.com/office/drawing/2014/main" id="{4922D4C6-6101-795E-D556-A1F96703A15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0"/>
            <a:ext cx="12192001" cy="2696731"/>
          </a:xfrm>
          <a:prstGeom prst="rect">
            <a:avLst/>
          </a:prstGeom>
        </p:spPr>
      </p:pic>
      <p:sp>
        <p:nvSpPr>
          <p:cNvPr id="8" name="Title 1">
            <a:extLst>
              <a:ext uri="{FF2B5EF4-FFF2-40B4-BE49-F238E27FC236}">
                <a16:creationId xmlns:a16="http://schemas.microsoft.com/office/drawing/2014/main" id="{5DEA73F3-02C6-6196-D814-3685BB0D49E9}"/>
              </a:ext>
            </a:extLst>
          </p:cNvPr>
          <p:cNvSpPr txBox="1">
            <a:spLocks/>
          </p:cNvSpPr>
          <p:nvPr/>
        </p:nvSpPr>
        <p:spPr>
          <a:xfrm>
            <a:off x="555068" y="756377"/>
            <a:ext cx="11081862" cy="1081123"/>
          </a:xfrm>
          <a:prstGeom prst="rect">
            <a:avLst/>
          </a:prstGeom>
          <a:solidFill>
            <a:srgbClr val="00426A"/>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403D39"/>
                </a:solidFill>
                <a:latin typeface="Montserrat" panose="00000500000000000000" pitchFamily="2" charset="0"/>
                <a:ea typeface="+mj-ea"/>
                <a:cs typeface="+mj-cs"/>
              </a:defRPr>
            </a:lvl1pPr>
          </a:lstStyle>
          <a:p>
            <a:pPr algn="ctr"/>
            <a:r>
              <a:rPr lang="en-US" dirty="0">
                <a:solidFill>
                  <a:schemeClr val="bg1"/>
                </a:solidFill>
              </a:rPr>
              <a:t>Uplift</a:t>
            </a:r>
          </a:p>
        </p:txBody>
      </p:sp>
      <p:pic>
        <p:nvPicPr>
          <p:cNvPr id="3" name="Picture 2">
            <a:extLst>
              <a:ext uri="{FF2B5EF4-FFF2-40B4-BE49-F238E27FC236}">
                <a16:creationId xmlns:a16="http://schemas.microsoft.com/office/drawing/2014/main" id="{EBA65531-6251-082B-81B9-4393C661268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5068" y="3163215"/>
            <a:ext cx="11565845" cy="2569186"/>
          </a:xfrm>
          <a:prstGeom prst="rect">
            <a:avLst/>
          </a:prstGeom>
        </p:spPr>
      </p:pic>
    </p:spTree>
    <p:extLst>
      <p:ext uri="{BB962C8B-B14F-4D97-AF65-F5344CB8AC3E}">
        <p14:creationId xmlns:p14="http://schemas.microsoft.com/office/powerpoint/2010/main" val="208925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1672D2-F53A-3E7F-24A7-03613D4A458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4764690"/>
          </a:xfrm>
          <a:prstGeom prst="rect">
            <a:avLst/>
          </a:prstGeom>
        </p:spPr>
      </p:pic>
      <p:sp>
        <p:nvSpPr>
          <p:cNvPr id="4" name="TextBox 3">
            <a:extLst>
              <a:ext uri="{FF2B5EF4-FFF2-40B4-BE49-F238E27FC236}">
                <a16:creationId xmlns:a16="http://schemas.microsoft.com/office/drawing/2014/main" id="{22721E4A-DDB6-41CC-AAC8-1BE79ABA87F1}"/>
              </a:ext>
            </a:extLst>
          </p:cNvPr>
          <p:cNvSpPr txBox="1"/>
          <p:nvPr/>
        </p:nvSpPr>
        <p:spPr>
          <a:xfrm flipH="1">
            <a:off x="678729" y="4821252"/>
            <a:ext cx="11029361" cy="1569660"/>
          </a:xfrm>
          <a:prstGeom prst="rect">
            <a:avLst/>
          </a:prstGeom>
          <a:solidFill>
            <a:srgbClr val="D9D9D9">
              <a:alpha val="60000"/>
            </a:srgbClr>
          </a:solidFill>
        </p:spPr>
        <p:txBody>
          <a:bodyPr wrap="square" rtlCol="0">
            <a:spAutoFit/>
          </a:bodyPr>
          <a:lstStyle/>
          <a:p>
            <a:r>
              <a:rPr lang="en-US" sz="2400" b="1" dirty="0">
                <a:latin typeface="Montserrat" pitchFamily="2" charset="0"/>
              </a:rPr>
              <a:t>What is a VA loan?</a:t>
            </a:r>
          </a:p>
          <a:p>
            <a:r>
              <a:rPr lang="en-US" dirty="0">
                <a:latin typeface="Montserrat" pitchFamily="2" charset="0"/>
              </a:rPr>
              <a:t>A loan backed by the Department of Veterans Affairs, which help Veterans, service members, and their survivors to buy, build, improve, or refinance a home. You’ll still need to have the required credit and income for the loan amount you want to borrow, but a VA home loan may offer better terms than a conventional loan.</a:t>
            </a:r>
          </a:p>
        </p:txBody>
      </p:sp>
    </p:spTree>
    <p:extLst>
      <p:ext uri="{BB962C8B-B14F-4D97-AF65-F5344CB8AC3E}">
        <p14:creationId xmlns:p14="http://schemas.microsoft.com/office/powerpoint/2010/main" val="3493923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F979-7922-41A1-B0EF-51D289CC96BA}"/>
              </a:ext>
            </a:extLst>
          </p:cNvPr>
          <p:cNvSpPr>
            <a:spLocks noGrp="1"/>
          </p:cNvSpPr>
          <p:nvPr>
            <p:ph type="title" idx="4294967295"/>
          </p:nvPr>
        </p:nvSpPr>
        <p:spPr>
          <a:xfrm>
            <a:off x="697584" y="468014"/>
            <a:ext cx="3455821" cy="1616203"/>
          </a:xfrm>
        </p:spPr>
        <p:txBody>
          <a:bodyPr vert="horz" lIns="91440" tIns="45720" rIns="91440" bIns="45720" rtlCol="0" anchor="b">
            <a:normAutofit/>
          </a:bodyPr>
          <a:lstStyle/>
          <a:p>
            <a:r>
              <a:rPr lang="en-US" sz="3200" dirty="0">
                <a:solidFill>
                  <a:srgbClr val="00426A"/>
                </a:solidFill>
              </a:rPr>
              <a:t>VA Home Loan Advantage</a:t>
            </a:r>
          </a:p>
        </p:txBody>
      </p:sp>
      <p:sp>
        <p:nvSpPr>
          <p:cNvPr id="3" name="TextBox 2">
            <a:extLst>
              <a:ext uri="{FF2B5EF4-FFF2-40B4-BE49-F238E27FC236}">
                <a16:creationId xmlns:a16="http://schemas.microsoft.com/office/drawing/2014/main" id="{FBD0FAF0-07F0-464F-96E5-77C396B6F6A4}"/>
              </a:ext>
            </a:extLst>
          </p:cNvPr>
          <p:cNvSpPr txBox="1"/>
          <p:nvPr/>
        </p:nvSpPr>
        <p:spPr>
          <a:xfrm>
            <a:off x="697583" y="2203538"/>
            <a:ext cx="3455821" cy="3447832"/>
          </a:xfrm>
          <a:prstGeom prst="rect">
            <a:avLst/>
          </a:prstGeom>
        </p:spPr>
        <p:txBody>
          <a:bodyPr vert="horz" lIns="91440" tIns="45720" rIns="91440" bIns="45720" rtlCol="0" anchor="t">
            <a:normAutofit lnSpcReduction="10000"/>
          </a:bodyPr>
          <a:lstStyle/>
          <a:p>
            <a:pPr>
              <a:lnSpc>
                <a:spcPct val="90000"/>
              </a:lnSpc>
              <a:spcBef>
                <a:spcPts val="1200"/>
              </a:spcBef>
              <a:spcAft>
                <a:spcPts val="600"/>
              </a:spcAft>
            </a:pPr>
            <a:r>
              <a:rPr lang="en-US" sz="2400" b="1" dirty="0">
                <a:solidFill>
                  <a:schemeClr val="accent3"/>
                </a:solidFill>
                <a:latin typeface="Montserrat" pitchFamily="2" charset="0"/>
              </a:rPr>
              <a:t>We Take Care of Our Veterans!</a:t>
            </a:r>
          </a:p>
          <a:p>
            <a:pPr marL="285750" indent="-228600">
              <a:lnSpc>
                <a:spcPct val="90000"/>
              </a:lnSpc>
              <a:spcBef>
                <a:spcPts val="1200"/>
              </a:spcBef>
              <a:spcAft>
                <a:spcPts val="600"/>
              </a:spcAft>
              <a:buFont typeface="Arial" panose="020B0604020202020204" pitchFamily="34" charset="0"/>
              <a:buChar char="•"/>
            </a:pPr>
            <a:r>
              <a:rPr lang="en-US" sz="2400" b="1" dirty="0">
                <a:solidFill>
                  <a:schemeClr val="accent2"/>
                </a:solidFill>
                <a:latin typeface="Montserrat" pitchFamily="2" charset="0"/>
              </a:rPr>
              <a:t>No Down Payment</a:t>
            </a:r>
          </a:p>
          <a:p>
            <a:pPr marL="285750" indent="-228600">
              <a:lnSpc>
                <a:spcPct val="90000"/>
              </a:lnSpc>
              <a:spcBef>
                <a:spcPts val="1200"/>
              </a:spcBef>
              <a:spcAft>
                <a:spcPts val="600"/>
              </a:spcAft>
              <a:buFont typeface="Arial" panose="020B0604020202020204" pitchFamily="34" charset="0"/>
              <a:buChar char="•"/>
            </a:pPr>
            <a:r>
              <a:rPr lang="en-US" sz="2400" b="1" dirty="0">
                <a:solidFill>
                  <a:schemeClr val="accent2"/>
                </a:solidFill>
                <a:latin typeface="Montserrat" pitchFamily="2" charset="0"/>
              </a:rPr>
              <a:t>No Origination fee EVER ($1665 value)!</a:t>
            </a:r>
          </a:p>
          <a:p>
            <a:pPr marL="285750" indent="-228600">
              <a:lnSpc>
                <a:spcPct val="90000"/>
              </a:lnSpc>
              <a:spcBef>
                <a:spcPts val="1200"/>
              </a:spcBef>
              <a:spcAft>
                <a:spcPts val="600"/>
              </a:spcAft>
              <a:buFont typeface="Arial" panose="020B0604020202020204" pitchFamily="34" charset="0"/>
              <a:buChar char="•"/>
            </a:pPr>
            <a:r>
              <a:rPr lang="en-US" sz="2400" b="1" dirty="0">
                <a:solidFill>
                  <a:schemeClr val="accent2"/>
                </a:solidFill>
                <a:latin typeface="Montserrat" pitchFamily="2" charset="0"/>
              </a:rPr>
              <a:t>Our Lowest Rates EVERY DAY!</a:t>
            </a:r>
          </a:p>
        </p:txBody>
      </p:sp>
      <p:pic>
        <p:nvPicPr>
          <p:cNvPr id="7" name="Picture 6" descr="Man kissing uniformed woman with infant">
            <a:extLst>
              <a:ext uri="{FF2B5EF4-FFF2-40B4-BE49-F238E27FC236}">
                <a16:creationId xmlns:a16="http://schemas.microsoft.com/office/drawing/2014/main" id="{A2F1681D-A45A-3162-A3C4-8FEAB83E34C3}"/>
              </a:ext>
            </a:extLst>
          </p:cNvPr>
          <p:cNvPicPr>
            <a:picLocks noChangeAspect="1"/>
          </p:cNvPicPr>
          <p:nvPr/>
        </p:nvPicPr>
        <p:blipFill>
          <a:blip r:embed="rId2" cstate="screen">
            <a:extLst>
              <a:ext uri="{28A0092B-C50C-407E-A947-70E740481C1C}">
                <a14:useLocalDpi xmlns:a14="http://schemas.microsoft.com/office/drawing/2010/main"/>
              </a:ext>
            </a:extLst>
          </a:blip>
          <a:srcRect b="-1"/>
          <a:stretch/>
        </p:blipFill>
        <p:spPr>
          <a:xfrm>
            <a:off x="5025046" y="10"/>
            <a:ext cx="7105273" cy="6857990"/>
          </a:xfrm>
          <a:prstGeom prst="rect">
            <a:avLst/>
          </a:prstGeom>
        </p:spPr>
      </p:pic>
      <p:grpSp>
        <p:nvGrpSpPr>
          <p:cNvPr id="12" name="Group 11">
            <a:extLst>
              <a:ext uri="{FF2B5EF4-FFF2-40B4-BE49-F238E27FC236}">
                <a16:creationId xmlns:a16="http://schemas.microsoft.com/office/drawing/2014/main" id="{A5AFD70F-20E3-55D2-E154-7D4FACFBB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3" name="Rectangle 12">
              <a:extLst>
                <a:ext uri="{FF2B5EF4-FFF2-40B4-BE49-F238E27FC236}">
                  <a16:creationId xmlns:a16="http://schemas.microsoft.com/office/drawing/2014/main" id="{2FBDB812-268E-7EC5-B48A-752271816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A30E18-AA70-D998-AAFC-727CB0367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8903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EB5F0C0-94D6-4272-9BBE-1E5EFEFA4832}"/>
              </a:ext>
            </a:extLst>
          </p:cNvPr>
          <p:cNvSpPr txBox="1"/>
          <p:nvPr/>
        </p:nvSpPr>
        <p:spPr>
          <a:xfrm>
            <a:off x="138260" y="5968968"/>
            <a:ext cx="11915480" cy="584775"/>
          </a:xfrm>
          <a:prstGeom prst="rect">
            <a:avLst/>
          </a:prstGeom>
          <a:noFill/>
        </p:spPr>
        <p:txBody>
          <a:bodyPr wrap="square" rtlCol="0">
            <a:spAutoFit/>
          </a:bodyPr>
          <a:lstStyle/>
          <a:p>
            <a:r>
              <a:rPr lang="en-US" sz="800" dirty="0"/>
              <a:t>1. Eligible only for single family, primary residences purchased within the eligible rural areas as defined by the USDA. Credit is subject to approval. Property location, asset and income restrictions apply, and home buyer education may be required.</a:t>
            </a:r>
          </a:p>
          <a:p>
            <a:r>
              <a:rPr lang="en-US" sz="800" dirty="0"/>
              <a:t>2. A guarantee fee is charged and collected at the time of closing and can be paid by the buyer or seller, or financed. Loan amounts may exceed the appraised value of the property (e.g. &gt;100% LTV) to include the amount of a financed guarantee fee. This applies only to loans for which all or a portion of the guarantee fee is being financed into the loan. Information is accurate as of date of printing and subject to change without notice.</a:t>
            </a:r>
          </a:p>
          <a:p>
            <a:endParaRPr lang="en-US" sz="800" dirty="0"/>
          </a:p>
        </p:txBody>
      </p:sp>
      <p:sp>
        <p:nvSpPr>
          <p:cNvPr id="2" name="TextBox 1"/>
          <p:cNvSpPr txBox="1"/>
          <p:nvPr/>
        </p:nvSpPr>
        <p:spPr>
          <a:xfrm>
            <a:off x="5481095" y="4875143"/>
            <a:ext cx="4845465" cy="461665"/>
          </a:xfrm>
          <a:prstGeom prst="rect">
            <a:avLst/>
          </a:prstGeom>
          <a:noFill/>
        </p:spPr>
        <p:txBody>
          <a:bodyPr wrap="square" rtlCol="0">
            <a:spAutoFit/>
          </a:bodyPr>
          <a:lstStyle/>
          <a:p>
            <a:pPr algn="ctr"/>
            <a:r>
              <a:rPr lang="en-US" sz="2400" b="1" dirty="0">
                <a:solidFill>
                  <a:schemeClr val="bg1"/>
                </a:solidFill>
              </a:rPr>
              <a:t>Establish New Markets</a:t>
            </a:r>
          </a:p>
        </p:txBody>
      </p:sp>
      <p:pic>
        <p:nvPicPr>
          <p:cNvPr id="4" name="Picture 3">
            <a:extLst>
              <a:ext uri="{FF2B5EF4-FFF2-40B4-BE49-F238E27FC236}">
                <a16:creationId xmlns:a16="http://schemas.microsoft.com/office/drawing/2014/main" id="{FC5D2326-444C-EFA0-4FCF-C9299639854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5852535"/>
          </a:xfrm>
          <a:prstGeom prst="rect">
            <a:avLst/>
          </a:prstGeom>
        </p:spPr>
      </p:pic>
    </p:spTree>
    <p:extLst>
      <p:ext uri="{BB962C8B-B14F-4D97-AF65-F5344CB8AC3E}">
        <p14:creationId xmlns:p14="http://schemas.microsoft.com/office/powerpoint/2010/main" val="332591994"/>
      </p:ext>
    </p:extLst>
  </p:cSld>
  <p:clrMapOvr>
    <a:masterClrMapping/>
  </p:clrMapOvr>
</p:sld>
</file>

<file path=ppt/theme/theme1.xml><?xml version="1.0" encoding="utf-8"?>
<a:theme xmlns:a="http://schemas.openxmlformats.org/drawingml/2006/main" name="Office Theme">
  <a:themeElements>
    <a:clrScheme name="Custom 1">
      <a:dk1>
        <a:srgbClr val="7F7F7F"/>
      </a:dk1>
      <a:lt1>
        <a:sysClr val="window" lastClr="FFFFFF"/>
      </a:lt1>
      <a:dk2>
        <a:srgbClr val="44546A"/>
      </a:dk2>
      <a:lt2>
        <a:srgbClr val="E7E6E6"/>
      </a:lt2>
      <a:accent1>
        <a:srgbClr val="00426A"/>
      </a:accent1>
      <a:accent2>
        <a:srgbClr val="00AFD7"/>
      </a:accent2>
      <a:accent3>
        <a:srgbClr val="F1B434"/>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11771</TotalTime>
  <Words>900</Words>
  <Application>Microsoft Office PowerPoint</Application>
  <PresentationFormat>Widescreen</PresentationFormat>
  <Paragraphs>96</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Calibri</vt:lpstr>
      <vt:lpstr>Montserrat</vt:lpstr>
      <vt:lpstr>Wingdings</vt:lpstr>
      <vt:lpstr>Office Theme</vt:lpstr>
      <vt:lpstr>Affordable Lending Solutions</vt:lpstr>
      <vt:lpstr>What is Affordable Lending?</vt:lpstr>
      <vt:lpstr>Welcome Home  Zero-Down Combo Loan!</vt:lpstr>
      <vt:lpstr>PowerPoint Presentation</vt:lpstr>
      <vt:lpstr>FHA Loans </vt:lpstr>
      <vt:lpstr>PowerPoint Presentation</vt:lpstr>
      <vt:lpstr>PowerPoint Presentation</vt:lpstr>
      <vt:lpstr>VA Home Loan Advantage</vt:lpstr>
      <vt:lpstr>PowerPoint Presentation</vt:lpstr>
      <vt:lpstr>Bond Programs/MCCs</vt:lpstr>
      <vt:lpstr>PowerPoint Presentation</vt:lpstr>
      <vt:lpstr>PowerPoint Presentation</vt:lpstr>
      <vt:lpstr>PowerPoint Presentation</vt:lpstr>
      <vt:lpstr>Let Us Help You Prosper…..</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Childs</dc:creator>
  <cp:lastModifiedBy>Gary Walters</cp:lastModifiedBy>
  <cp:revision>15</cp:revision>
  <dcterms:created xsi:type="dcterms:W3CDTF">2022-11-23T02:07:22Z</dcterms:created>
  <dcterms:modified xsi:type="dcterms:W3CDTF">2025-02-21T18:30:54Z</dcterms:modified>
</cp:coreProperties>
</file>