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9" r:id="rId5"/>
    <p:sldId id="279" r:id="rId6"/>
    <p:sldId id="280" r:id="rId7"/>
    <p:sldId id="290" r:id="rId8"/>
    <p:sldId id="282" r:id="rId9"/>
    <p:sldId id="283" r:id="rId10"/>
    <p:sldId id="298" r:id="rId11"/>
    <p:sldId id="299" r:id="rId12"/>
    <p:sldId id="300" r:id="rId13"/>
    <p:sldId id="292" r:id="rId14"/>
    <p:sldId id="284" r:id="rId15"/>
    <p:sldId id="285" r:id="rId16"/>
    <p:sldId id="286" r:id="rId17"/>
    <p:sldId id="287" r:id="rId18"/>
    <p:sldId id="296" r:id="rId19"/>
    <p:sldId id="294" r:id="rId20"/>
    <p:sldId id="295" r:id="rId21"/>
    <p:sldId id="297" r:id="rId22"/>
  </p:sldIdLst>
  <p:sldSz cx="12192000" cy="6858000"/>
  <p:notesSz cx="9312275" cy="7026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555"/>
    <a:srgbClr val="FFFFFF"/>
    <a:srgbClr val="003F88"/>
    <a:srgbClr val="003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14FFBF-161A-46C7-B938-C137BB3C1049}"/>
              </a:ext>
            </a:extLst>
          </p:cNvPr>
          <p:cNvSpPr>
            <a:spLocks noGrp="1"/>
          </p:cNvSpPr>
          <p:nvPr>
            <p:ph type="hdr" sz="quarter"/>
          </p:nvPr>
        </p:nvSpPr>
        <p:spPr>
          <a:xfrm>
            <a:off x="0" y="0"/>
            <a:ext cx="4035425" cy="3524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7FDCF5-691C-4938-8BA5-4EFA2A84C873}"/>
              </a:ext>
            </a:extLst>
          </p:cNvPr>
          <p:cNvSpPr>
            <a:spLocks noGrp="1"/>
          </p:cNvSpPr>
          <p:nvPr>
            <p:ph type="dt" sz="quarter" idx="1"/>
          </p:nvPr>
        </p:nvSpPr>
        <p:spPr>
          <a:xfrm>
            <a:off x="5275263" y="0"/>
            <a:ext cx="4035425" cy="352425"/>
          </a:xfrm>
          <a:prstGeom prst="rect">
            <a:avLst/>
          </a:prstGeom>
        </p:spPr>
        <p:txBody>
          <a:bodyPr vert="horz" lIns="91440" tIns="45720" rIns="91440" bIns="45720" rtlCol="0"/>
          <a:lstStyle>
            <a:lvl1pPr algn="r">
              <a:defRPr sz="1200"/>
            </a:lvl1pPr>
          </a:lstStyle>
          <a:p>
            <a:fld id="{C1FDF421-1FCB-4764-829A-A174A5F47EB7}" type="datetimeFigureOut">
              <a:rPr lang="en-US" smtClean="0"/>
              <a:t>2/18/2025</a:t>
            </a:fld>
            <a:endParaRPr lang="en-US"/>
          </a:p>
        </p:txBody>
      </p:sp>
      <p:sp>
        <p:nvSpPr>
          <p:cNvPr id="4" name="Footer Placeholder 3">
            <a:extLst>
              <a:ext uri="{FF2B5EF4-FFF2-40B4-BE49-F238E27FC236}">
                <a16:creationId xmlns:a16="http://schemas.microsoft.com/office/drawing/2014/main" id="{7E9E66D4-A0E2-4B5B-8DE6-757E1021F82F}"/>
              </a:ext>
            </a:extLst>
          </p:cNvPr>
          <p:cNvSpPr>
            <a:spLocks noGrp="1"/>
          </p:cNvSpPr>
          <p:nvPr>
            <p:ph type="ftr" sz="quarter" idx="2"/>
          </p:nvPr>
        </p:nvSpPr>
        <p:spPr>
          <a:xfrm>
            <a:off x="0" y="6673850"/>
            <a:ext cx="4035425" cy="352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4939E1-759B-4875-89CC-F4FEEFFED368}"/>
              </a:ext>
            </a:extLst>
          </p:cNvPr>
          <p:cNvSpPr>
            <a:spLocks noGrp="1"/>
          </p:cNvSpPr>
          <p:nvPr>
            <p:ph type="sldNum" sz="quarter" idx="3"/>
          </p:nvPr>
        </p:nvSpPr>
        <p:spPr>
          <a:xfrm>
            <a:off x="5275263" y="6673850"/>
            <a:ext cx="4035425" cy="352425"/>
          </a:xfrm>
          <a:prstGeom prst="rect">
            <a:avLst/>
          </a:prstGeom>
        </p:spPr>
        <p:txBody>
          <a:bodyPr vert="horz" lIns="91440" tIns="45720" rIns="91440" bIns="45720" rtlCol="0" anchor="b"/>
          <a:lstStyle>
            <a:lvl1pPr algn="r">
              <a:defRPr sz="1200"/>
            </a:lvl1pPr>
          </a:lstStyle>
          <a:p>
            <a:fld id="{00A2EF09-5987-4D71-9A45-25D2D864FBC4}" type="slidenum">
              <a:rPr lang="en-US" smtClean="0"/>
              <a:t>‹#›</a:t>
            </a:fld>
            <a:endParaRPr lang="en-US"/>
          </a:p>
        </p:txBody>
      </p:sp>
    </p:spTree>
    <p:extLst>
      <p:ext uri="{BB962C8B-B14F-4D97-AF65-F5344CB8AC3E}">
        <p14:creationId xmlns:p14="http://schemas.microsoft.com/office/powerpoint/2010/main" val="2948674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5425"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5263" y="0"/>
            <a:ext cx="4035425" cy="352425"/>
          </a:xfrm>
          <a:prstGeom prst="rect">
            <a:avLst/>
          </a:prstGeom>
        </p:spPr>
        <p:txBody>
          <a:bodyPr vert="horz" lIns="91440" tIns="45720" rIns="91440" bIns="45720" rtlCol="0"/>
          <a:lstStyle>
            <a:lvl1pPr algn="r">
              <a:defRPr sz="1200"/>
            </a:lvl1pPr>
          </a:lstStyle>
          <a:p>
            <a:fld id="{838BB7E8-C2ED-45F0-9563-16BB503BD9EB}" type="datetimeFigureOut">
              <a:rPr lang="en-US" smtClean="0"/>
              <a:t>2/18/2025</a:t>
            </a:fld>
            <a:endParaRPr lang="en-US"/>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1863" y="3381375"/>
            <a:ext cx="7448550" cy="2767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3850"/>
            <a:ext cx="4035425"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5263" y="6673850"/>
            <a:ext cx="4035425" cy="352425"/>
          </a:xfrm>
          <a:prstGeom prst="rect">
            <a:avLst/>
          </a:prstGeom>
        </p:spPr>
        <p:txBody>
          <a:bodyPr vert="horz" lIns="91440" tIns="45720" rIns="91440" bIns="45720" rtlCol="0" anchor="b"/>
          <a:lstStyle>
            <a:lvl1pPr algn="r">
              <a:defRPr sz="1200"/>
            </a:lvl1pPr>
          </a:lstStyle>
          <a:p>
            <a:fld id="{03F2F325-05DD-4F83-A596-30454B67C72C}" type="slidenum">
              <a:rPr lang="en-US" smtClean="0"/>
              <a:t>‹#›</a:t>
            </a:fld>
            <a:endParaRPr lang="en-US"/>
          </a:p>
        </p:txBody>
      </p:sp>
    </p:spTree>
    <p:extLst>
      <p:ext uri="{BB962C8B-B14F-4D97-AF65-F5344CB8AC3E}">
        <p14:creationId xmlns:p14="http://schemas.microsoft.com/office/powerpoint/2010/main" val="243489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2F325-05DD-4F83-A596-30454B67C72C}" type="slidenum">
              <a:rPr lang="en-US" smtClean="0"/>
              <a:t>11</a:t>
            </a:fld>
            <a:endParaRPr lang="en-US"/>
          </a:p>
        </p:txBody>
      </p:sp>
    </p:spTree>
    <p:extLst>
      <p:ext uri="{BB962C8B-B14F-4D97-AF65-F5344CB8AC3E}">
        <p14:creationId xmlns:p14="http://schemas.microsoft.com/office/powerpoint/2010/main" val="3647389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9E8C63-C622-4C0C-B3AF-90EFEF20DCE7}"/>
              </a:ext>
            </a:extLst>
          </p:cNvPr>
          <p:cNvSpPr>
            <a:spLocks noGrp="1"/>
          </p:cNvSpPr>
          <p:nvPr>
            <p:ph type="body" sz="quarter" idx="13" hasCustomPrompt="1"/>
          </p:nvPr>
        </p:nvSpPr>
        <p:spPr>
          <a:xfrm>
            <a:off x="6441055" y="1933685"/>
            <a:ext cx="5511494" cy="757130"/>
          </a:xfrm>
        </p:spPr>
        <p:txBody>
          <a:bodyPr>
            <a:spAutoFit/>
          </a:bodyPr>
          <a:lstStyle>
            <a:lvl1pPr marL="0" indent="0">
              <a:buFontTx/>
              <a:buNone/>
              <a:defRPr sz="4800" b="1"/>
            </a:lvl1pPr>
          </a:lstStyle>
          <a:p>
            <a:pPr lvl="0"/>
            <a:r>
              <a:rPr lang="en-US"/>
              <a:t>Presentation Title</a:t>
            </a:r>
          </a:p>
        </p:txBody>
      </p:sp>
      <p:sp>
        <p:nvSpPr>
          <p:cNvPr id="9" name="Text Placeholder 8">
            <a:extLst>
              <a:ext uri="{FF2B5EF4-FFF2-40B4-BE49-F238E27FC236}">
                <a16:creationId xmlns:a16="http://schemas.microsoft.com/office/drawing/2014/main" id="{574419D1-4F35-47B5-B740-B3FD78A49A66}"/>
              </a:ext>
            </a:extLst>
          </p:cNvPr>
          <p:cNvSpPr>
            <a:spLocks noGrp="1"/>
          </p:cNvSpPr>
          <p:nvPr>
            <p:ph type="body" sz="quarter" idx="14" hasCustomPrompt="1"/>
          </p:nvPr>
        </p:nvSpPr>
        <p:spPr>
          <a:xfrm>
            <a:off x="7189788" y="2724730"/>
            <a:ext cx="4306887" cy="954107"/>
          </a:xfrm>
        </p:spPr>
        <p:txBody>
          <a:bodyPr>
            <a:spAutoFit/>
          </a:bodyPr>
          <a:lstStyle>
            <a:lvl1pPr marL="0" indent="0" algn="r">
              <a:lnSpc>
                <a:spcPct val="100000"/>
              </a:lnSpc>
              <a:spcBef>
                <a:spcPts val="0"/>
              </a:spcBef>
              <a:buFontTx/>
              <a:buNone/>
              <a:defRPr sz="2800" b="1"/>
            </a:lvl1pPr>
          </a:lstStyle>
          <a:p>
            <a:pPr lvl="0"/>
            <a:r>
              <a:rPr lang="en-US"/>
              <a:t>Committee Name</a:t>
            </a:r>
          </a:p>
          <a:p>
            <a:pPr lvl="0"/>
            <a:r>
              <a:rPr lang="en-US"/>
              <a:t>Date</a:t>
            </a:r>
          </a:p>
        </p:txBody>
      </p:sp>
      <p:sp>
        <p:nvSpPr>
          <p:cNvPr id="16" name="Text Placeholder 15">
            <a:extLst>
              <a:ext uri="{FF2B5EF4-FFF2-40B4-BE49-F238E27FC236}">
                <a16:creationId xmlns:a16="http://schemas.microsoft.com/office/drawing/2014/main" id="{D3205CA5-6F7C-4001-9235-ECA1367B2358}"/>
              </a:ext>
            </a:extLst>
          </p:cNvPr>
          <p:cNvSpPr>
            <a:spLocks noGrp="1"/>
          </p:cNvSpPr>
          <p:nvPr>
            <p:ph type="body" sz="quarter" idx="15" hasCustomPrompt="1"/>
          </p:nvPr>
        </p:nvSpPr>
        <p:spPr>
          <a:xfrm>
            <a:off x="7634288" y="4877954"/>
            <a:ext cx="3862387" cy="1051570"/>
          </a:xfrm>
        </p:spPr>
        <p:txBody>
          <a:bodyPr>
            <a:spAutoFit/>
          </a:bodyPr>
          <a:lstStyle>
            <a:lvl1pPr marL="0" indent="0" algn="r">
              <a:spcBef>
                <a:spcPts val="500"/>
              </a:spcBef>
              <a:buFontTx/>
              <a:buNone/>
              <a:defRPr sz="2000"/>
            </a:lvl1pPr>
            <a:lvl2pPr marL="457200" indent="0" algn="r">
              <a:buFontTx/>
              <a:buNone/>
              <a:defRPr sz="2000"/>
            </a:lvl2pPr>
            <a:lvl3pPr marL="914400" indent="0" algn="r">
              <a:buFontTx/>
              <a:buNone/>
              <a:defRPr sz="2000"/>
            </a:lvl3pPr>
            <a:lvl4pPr marL="1371600" indent="0" algn="r">
              <a:buFontTx/>
              <a:buNone/>
              <a:defRPr sz="2000"/>
            </a:lvl4pPr>
            <a:lvl5pPr marL="1828800" indent="0" algn="r">
              <a:buFontTx/>
              <a:buNone/>
              <a:defRPr sz="2000"/>
            </a:lvl5pPr>
          </a:lstStyle>
          <a:p>
            <a:pPr algn="r"/>
            <a:r>
              <a:rPr lang="en-US" sz="2000">
                <a:solidFill>
                  <a:srgbClr val="003F88"/>
                </a:solidFill>
                <a:latin typeface="Century Gothic" panose="020B0502020202020204" pitchFamily="34" charset="0"/>
                <a:cs typeface="Arial" panose="020B0604020202020204" pitchFamily="34" charset="0"/>
              </a:rPr>
              <a:t>Presenter Name, Title</a:t>
            </a:r>
          </a:p>
          <a:p>
            <a:pPr algn="r"/>
            <a:r>
              <a:rPr lang="en-US" sz="2000">
                <a:solidFill>
                  <a:srgbClr val="003F88"/>
                </a:solidFill>
                <a:latin typeface="Century Gothic" panose="020B0502020202020204" pitchFamily="34" charset="0"/>
                <a:cs typeface="Arial" panose="020B0604020202020204" pitchFamily="34" charset="0"/>
              </a:rPr>
              <a:t>Department</a:t>
            </a:r>
          </a:p>
          <a:p>
            <a:pPr algn="r"/>
            <a:r>
              <a:rPr lang="en-US" sz="2000">
                <a:solidFill>
                  <a:srgbClr val="003F88"/>
                </a:solidFill>
                <a:latin typeface="Century Gothic" panose="020B0502020202020204" pitchFamily="34" charset="0"/>
                <a:cs typeface="Arial" panose="020B0604020202020204" pitchFamily="34" charset="0"/>
              </a:rPr>
              <a:t>City of Dallas</a:t>
            </a:r>
          </a:p>
        </p:txBody>
      </p:sp>
      <p:sp>
        <p:nvSpPr>
          <p:cNvPr id="6" name="Slide Number Placeholder 5">
            <a:extLst>
              <a:ext uri="{FF2B5EF4-FFF2-40B4-BE49-F238E27FC236}">
                <a16:creationId xmlns:a16="http://schemas.microsoft.com/office/drawing/2014/main" id="{970EDCBD-AD81-42A2-BC49-290E84E864D2}"/>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a:p>
        </p:txBody>
      </p:sp>
    </p:spTree>
    <p:extLst>
      <p:ext uri="{BB962C8B-B14F-4D97-AF65-F5344CB8AC3E}">
        <p14:creationId xmlns:p14="http://schemas.microsoft.com/office/powerpoint/2010/main" val="202110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a:p>
        </p:txBody>
      </p:sp>
      <p:sp>
        <p:nvSpPr>
          <p:cNvPr id="9" name="Content Placeholder 8">
            <a:extLst>
              <a:ext uri="{FF2B5EF4-FFF2-40B4-BE49-F238E27FC236}">
                <a16:creationId xmlns:a16="http://schemas.microsoft.com/office/drawing/2014/main" id="{13C30354-42D3-41C7-9D7D-B2D99186B0FD}"/>
              </a:ext>
            </a:extLst>
          </p:cNvPr>
          <p:cNvSpPr>
            <a:spLocks noGrp="1"/>
          </p:cNvSpPr>
          <p:nvPr>
            <p:ph sz="quarter" idx="16"/>
          </p:nvPr>
        </p:nvSpPr>
        <p:spPr>
          <a:xfrm>
            <a:off x="709612" y="1481864"/>
            <a:ext cx="10741490" cy="4356227"/>
          </a:xfrm>
        </p:spPr>
        <p:txBody>
          <a:bodyPr>
            <a:normAutofit/>
          </a:bodyPr>
          <a:lstStyle>
            <a:lvl2pPr>
              <a:defRPr sz="3200"/>
            </a:lvl2pPr>
            <a:lvl3pPr>
              <a:defRPr sz="3200"/>
            </a:lvl3pPr>
            <a:lvl4pPr>
              <a:defRPr sz="3200"/>
            </a:lvl4pPr>
            <a:lvl5pPr>
              <a:defRPr sz="3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2718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a:p>
        </p:txBody>
      </p:sp>
      <p:sp>
        <p:nvSpPr>
          <p:cNvPr id="4" name="Chart Placeholder 3">
            <a:extLst>
              <a:ext uri="{FF2B5EF4-FFF2-40B4-BE49-F238E27FC236}">
                <a16:creationId xmlns:a16="http://schemas.microsoft.com/office/drawing/2014/main" id="{07A72EB6-8435-4292-AD14-3443AF1C4121}"/>
              </a:ext>
            </a:extLst>
          </p:cNvPr>
          <p:cNvSpPr>
            <a:spLocks noGrp="1"/>
          </p:cNvSpPr>
          <p:nvPr>
            <p:ph type="chart" sz="quarter" idx="15"/>
          </p:nvPr>
        </p:nvSpPr>
        <p:spPr>
          <a:xfrm>
            <a:off x="3325813" y="3906838"/>
            <a:ext cx="2286000" cy="2368550"/>
          </a:xfrm>
        </p:spPr>
        <p:txBody>
          <a:bodyPr/>
          <a:lstStyle>
            <a:lvl1pPr marL="0" indent="0">
              <a:buFontTx/>
              <a:buNone/>
              <a:defRPr>
                <a:noFill/>
              </a:defRPr>
            </a:lvl1pPr>
          </a:lstStyle>
          <a:p>
            <a:endParaRPr lang="en-US"/>
          </a:p>
        </p:txBody>
      </p:sp>
      <p:sp>
        <p:nvSpPr>
          <p:cNvPr id="12" name="Chart Placeholder 3">
            <a:extLst>
              <a:ext uri="{FF2B5EF4-FFF2-40B4-BE49-F238E27FC236}">
                <a16:creationId xmlns:a16="http://schemas.microsoft.com/office/drawing/2014/main" id="{974EEB85-31FC-4770-86E3-450394028520}"/>
              </a:ext>
            </a:extLst>
          </p:cNvPr>
          <p:cNvSpPr>
            <a:spLocks noGrp="1"/>
          </p:cNvSpPr>
          <p:nvPr>
            <p:ph type="chart" sz="quarter" idx="16"/>
          </p:nvPr>
        </p:nvSpPr>
        <p:spPr>
          <a:xfrm>
            <a:off x="6096000" y="3906838"/>
            <a:ext cx="2286000" cy="2368550"/>
          </a:xfrm>
        </p:spPr>
        <p:txBody>
          <a:bodyPr/>
          <a:lstStyle>
            <a:lvl1pPr marL="0" indent="0">
              <a:buFontTx/>
              <a:buNone/>
              <a:defRPr>
                <a:noFill/>
              </a:defRPr>
            </a:lvl1pPr>
          </a:lstStyle>
          <a:p>
            <a:endParaRPr lang="en-US"/>
          </a:p>
        </p:txBody>
      </p:sp>
      <p:sp>
        <p:nvSpPr>
          <p:cNvPr id="14" name="Text Placeholder 13">
            <a:extLst>
              <a:ext uri="{FF2B5EF4-FFF2-40B4-BE49-F238E27FC236}">
                <a16:creationId xmlns:a16="http://schemas.microsoft.com/office/drawing/2014/main" id="{1D79B656-1AD9-4681-9811-45AE290D140D}"/>
              </a:ext>
            </a:extLst>
          </p:cNvPr>
          <p:cNvSpPr>
            <a:spLocks noGrp="1"/>
          </p:cNvSpPr>
          <p:nvPr>
            <p:ph type="body" sz="quarter" idx="17"/>
          </p:nvPr>
        </p:nvSpPr>
        <p:spPr>
          <a:xfrm>
            <a:off x="736600" y="1468438"/>
            <a:ext cx="10644163" cy="2368550"/>
          </a:xfrm>
        </p:spPr>
        <p:txBody>
          <a:bodyPr/>
          <a:lstStyle>
            <a:lvl1pPr marL="285750" indent="-285750">
              <a:buSzPct val="100000"/>
              <a:buFont typeface="Arial" panose="020B0604020202020204" pitchFamily="34" charset="0"/>
              <a:buChar char="•"/>
              <a:defRPr/>
            </a:lvl1pPr>
          </a:lstStyle>
          <a:p>
            <a:pPr marL="285750" indent="-285750">
              <a:buSzPct val="100000"/>
              <a:buFont typeface="Arial" panose="020B0604020202020204" pitchFamily="34" charset="0"/>
              <a:buChar char="•"/>
            </a:pPr>
            <a:endParaRPr lang="en-US" sz="3600">
              <a:solidFill>
                <a:srgbClr val="003F88"/>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65442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a:p>
        </p:txBody>
      </p:sp>
      <p:sp>
        <p:nvSpPr>
          <p:cNvPr id="5" name="Text Placeholder 4">
            <a:extLst>
              <a:ext uri="{FF2B5EF4-FFF2-40B4-BE49-F238E27FC236}">
                <a16:creationId xmlns:a16="http://schemas.microsoft.com/office/drawing/2014/main" id="{DC14E078-A7F7-48DC-9A83-6C78B6F9E463}"/>
              </a:ext>
            </a:extLst>
          </p:cNvPr>
          <p:cNvSpPr>
            <a:spLocks noGrp="1"/>
          </p:cNvSpPr>
          <p:nvPr>
            <p:ph type="body" sz="quarter" idx="15"/>
          </p:nvPr>
        </p:nvSpPr>
        <p:spPr>
          <a:xfrm>
            <a:off x="737323" y="1468437"/>
            <a:ext cx="5469513" cy="4613707"/>
          </a:xfrm>
        </p:spPr>
        <p:txBody>
          <a:bodyPr/>
          <a:lstStyle>
            <a:lvl1pPr>
              <a:defRPr sz="3200"/>
            </a:lvl1pPr>
          </a:lstStyle>
          <a:p>
            <a:pPr lvl="0"/>
            <a:endParaRPr lang="en-US"/>
          </a:p>
        </p:txBody>
      </p:sp>
      <p:sp>
        <p:nvSpPr>
          <p:cNvPr id="7" name="Picture Placeholder 6">
            <a:extLst>
              <a:ext uri="{FF2B5EF4-FFF2-40B4-BE49-F238E27FC236}">
                <a16:creationId xmlns:a16="http://schemas.microsoft.com/office/drawing/2014/main" id="{F66101E4-8C82-42E0-8F6B-7186A6948F11}"/>
              </a:ext>
            </a:extLst>
          </p:cNvPr>
          <p:cNvSpPr>
            <a:spLocks noGrp="1"/>
          </p:cNvSpPr>
          <p:nvPr>
            <p:ph type="pic" sz="quarter" idx="16"/>
          </p:nvPr>
        </p:nvSpPr>
        <p:spPr>
          <a:xfrm>
            <a:off x="6497638" y="1468438"/>
            <a:ext cx="4957762" cy="4613706"/>
          </a:xfrm>
        </p:spPr>
        <p:txBody>
          <a:bodyPr/>
          <a:lstStyle>
            <a:lvl1pPr marL="0" indent="0">
              <a:buNone/>
              <a:defRPr/>
            </a:lvl1pPr>
          </a:lstStyle>
          <a:p>
            <a:endParaRPr lang="en-US"/>
          </a:p>
        </p:txBody>
      </p:sp>
    </p:spTree>
    <p:extLst>
      <p:ext uri="{BB962C8B-B14F-4D97-AF65-F5344CB8AC3E}">
        <p14:creationId xmlns:p14="http://schemas.microsoft.com/office/powerpoint/2010/main" val="3738027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1B6938-018D-4691-9A43-0AE0F623C6CF}"/>
              </a:ext>
            </a:extLst>
          </p:cNvPr>
          <p:cNvSpPr>
            <a:spLocks noGrp="1"/>
          </p:cNvSpPr>
          <p:nvPr>
            <p:ph type="sldNum" sz="quarter" idx="4"/>
          </p:nvPr>
        </p:nvSpPr>
        <p:spPr>
          <a:xfrm>
            <a:off x="9331036" y="6453335"/>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09918B91-4B66-40C9-B3FB-70033B0922BB}" type="slidenum">
              <a:rPr lang="en-US" smtClean="0"/>
              <a:pPr/>
              <a:t>‹#›</a:t>
            </a:fld>
            <a:endParaRPr lang="en-US"/>
          </a:p>
        </p:txBody>
      </p:sp>
      <p:sp>
        <p:nvSpPr>
          <p:cNvPr id="10" name="Title Placeholder 9">
            <a:extLst>
              <a:ext uri="{FF2B5EF4-FFF2-40B4-BE49-F238E27FC236}">
                <a16:creationId xmlns:a16="http://schemas.microsoft.com/office/drawing/2014/main" id="{AA067C39-3C07-4B3D-80D4-8301685B4B05}"/>
              </a:ext>
            </a:extLst>
          </p:cNvPr>
          <p:cNvSpPr>
            <a:spLocks noGrp="1"/>
          </p:cNvSpPr>
          <p:nvPr>
            <p:ph type="title"/>
          </p:nvPr>
        </p:nvSpPr>
        <p:spPr>
          <a:xfrm>
            <a:off x="727369" y="-68841"/>
            <a:ext cx="10515600" cy="1325563"/>
          </a:xfrm>
          <a:prstGeom prst="rect">
            <a:avLst/>
          </a:prstGeom>
        </p:spPr>
        <p:txBody>
          <a:bodyPr vert="horz" lIns="91440" tIns="45720" rIns="91440" bIns="45720" rtlCol="0" anchor="ctr">
            <a:normAutofit/>
          </a:bodyPr>
          <a:lstStyle/>
          <a:p>
            <a:endParaRPr lang="en-US"/>
          </a:p>
        </p:txBody>
      </p:sp>
      <p:sp>
        <p:nvSpPr>
          <p:cNvPr id="11" name="Text Placeholder 10">
            <a:extLst>
              <a:ext uri="{FF2B5EF4-FFF2-40B4-BE49-F238E27FC236}">
                <a16:creationId xmlns:a16="http://schemas.microsoft.com/office/drawing/2014/main" id="{8D82EECD-D78C-4EC1-A287-C927C8299B7F}"/>
              </a:ext>
            </a:extLst>
          </p:cNvPr>
          <p:cNvSpPr>
            <a:spLocks noGrp="1"/>
          </p:cNvSpPr>
          <p:nvPr>
            <p:ph type="body" idx="1"/>
          </p:nvPr>
        </p:nvSpPr>
        <p:spPr>
          <a:xfrm>
            <a:off x="741224" y="1727852"/>
            <a:ext cx="10515600" cy="4351338"/>
          </a:xfrm>
          <a:prstGeom prst="rect">
            <a:avLst/>
          </a:prstGeom>
        </p:spPr>
        <p:txBody>
          <a:bodyPr vert="horz" lIns="91440" tIns="45720" rIns="91440" bIns="45720" rtlCol="0">
            <a:normAutofit/>
          </a:bodyPr>
          <a:lstStyle/>
          <a:p>
            <a:pPr lvl="0"/>
            <a:endParaRPr lang="en-US"/>
          </a:p>
        </p:txBody>
      </p:sp>
    </p:spTree>
    <p:extLst>
      <p:ext uri="{BB962C8B-B14F-4D97-AF65-F5344CB8AC3E}">
        <p14:creationId xmlns:p14="http://schemas.microsoft.com/office/powerpoint/2010/main" val="3586036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7" r:id="rId4"/>
  </p:sldLayoutIdLst>
  <p:hf hdr="0" ftr="0" dt="0"/>
  <p:txStyles>
    <p:titleStyle>
      <a:lvl1pPr algn="l" defTabSz="914400" rtl="0" eaLnBrk="1" latinLnBrk="0" hangingPunct="1">
        <a:lnSpc>
          <a:spcPct val="90000"/>
        </a:lnSpc>
        <a:spcBef>
          <a:spcPct val="0"/>
        </a:spcBef>
        <a:buNone/>
        <a:defRPr sz="4000" b="1" kern="1200">
          <a:solidFill>
            <a:srgbClr val="003F8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03F88"/>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gis.dallascityhal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hyperlink" Target="http://www.hud.gov/offices/lea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15474402-3BDD-478F-A20A-E345E259E60B}"/>
              </a:ext>
            </a:extLst>
          </p:cNvPr>
          <p:cNvSpPr>
            <a:spLocks noGrp="1"/>
          </p:cNvSpPr>
          <p:nvPr>
            <p:ph type="body" sz="quarter" idx="13"/>
          </p:nvPr>
        </p:nvSpPr>
        <p:spPr>
          <a:xfrm>
            <a:off x="6096000" y="1455383"/>
            <a:ext cx="6058186" cy="1200329"/>
          </a:xfrm>
        </p:spPr>
        <p:txBody>
          <a:bodyPr/>
          <a:lstStyle/>
          <a:p>
            <a:r>
              <a:rPr lang="en-US" sz="4000" dirty="0"/>
              <a:t>Dallas Homebuyer Assistance Program</a:t>
            </a:r>
          </a:p>
        </p:txBody>
      </p:sp>
      <p:sp>
        <p:nvSpPr>
          <p:cNvPr id="12" name="Text Placeholder 11">
            <a:extLst>
              <a:ext uri="{FF2B5EF4-FFF2-40B4-BE49-F238E27FC236}">
                <a16:creationId xmlns:a16="http://schemas.microsoft.com/office/drawing/2014/main" id="{7BC65A2C-ECF4-40CE-90E1-43A90C5BC9E1}"/>
              </a:ext>
            </a:extLst>
          </p:cNvPr>
          <p:cNvSpPr>
            <a:spLocks noGrp="1"/>
          </p:cNvSpPr>
          <p:nvPr>
            <p:ph type="body" sz="quarter" idx="15"/>
          </p:nvPr>
        </p:nvSpPr>
        <p:spPr>
          <a:xfrm>
            <a:off x="7634288" y="4877954"/>
            <a:ext cx="3862387" cy="1946687"/>
          </a:xfrm>
        </p:spPr>
        <p:txBody>
          <a:bodyPr/>
          <a:lstStyle/>
          <a:p>
            <a:r>
              <a:rPr lang="en-US" dirty="0"/>
              <a:t>Tammi Southall, Housing Program Manager</a:t>
            </a:r>
          </a:p>
          <a:p>
            <a:r>
              <a:rPr lang="en-US" dirty="0"/>
              <a:t>Housing &amp; Neighborhood Revitalization</a:t>
            </a:r>
          </a:p>
          <a:p>
            <a:r>
              <a:rPr lang="en-US" dirty="0"/>
              <a:t>City of Dallas</a:t>
            </a:r>
          </a:p>
          <a:p>
            <a:endParaRPr lang="en-US" dirty="0"/>
          </a:p>
        </p:txBody>
      </p:sp>
    </p:spTree>
    <p:extLst>
      <p:ext uri="{BB962C8B-B14F-4D97-AF65-F5344CB8AC3E}">
        <p14:creationId xmlns:p14="http://schemas.microsoft.com/office/powerpoint/2010/main" val="165461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B0EA5D2D-0020-42DF-8F3E-A44D041A54D8}"/>
              </a:ext>
            </a:extLst>
          </p:cNvPr>
          <p:cNvSpPr>
            <a:spLocks noGrp="1"/>
          </p:cNvSpPr>
          <p:nvPr>
            <p:ph type="body" sz="quarter" idx="13"/>
          </p:nvPr>
        </p:nvSpPr>
        <p:spPr/>
        <p:txBody>
          <a:bodyPr/>
          <a:lstStyle/>
          <a:p>
            <a:r>
              <a:rPr lang="en-US" dirty="0"/>
              <a:t>Income Chart</a:t>
            </a:r>
          </a:p>
        </p:txBody>
      </p:sp>
      <p:sp>
        <p:nvSpPr>
          <p:cNvPr id="2" name="Slide Number Placeholder 1">
            <a:extLst>
              <a:ext uri="{FF2B5EF4-FFF2-40B4-BE49-F238E27FC236}">
                <a16:creationId xmlns:a16="http://schemas.microsoft.com/office/drawing/2014/main" id="{B1F7CCDE-EF92-43A0-8C78-D8EE5C8794E3}"/>
              </a:ext>
            </a:extLst>
          </p:cNvPr>
          <p:cNvSpPr>
            <a:spLocks noGrp="1"/>
          </p:cNvSpPr>
          <p:nvPr>
            <p:ph type="sldNum" sz="quarter" idx="12"/>
          </p:nvPr>
        </p:nvSpPr>
        <p:spPr/>
        <p:txBody>
          <a:bodyPr/>
          <a:lstStyle/>
          <a:p>
            <a:fld id="{09918B91-4B66-40C9-B3FB-70033B0922BB}" type="slidenum">
              <a:rPr lang="en-US" smtClean="0"/>
              <a:pPr/>
              <a:t>10</a:t>
            </a:fld>
            <a:endParaRPr lang="en-US"/>
          </a:p>
        </p:txBody>
      </p:sp>
      <p:sp>
        <p:nvSpPr>
          <p:cNvPr id="4" name="Rectangle 1">
            <a:extLst>
              <a:ext uri="{FF2B5EF4-FFF2-40B4-BE49-F238E27FC236}">
                <a16:creationId xmlns:a16="http://schemas.microsoft.com/office/drawing/2014/main" id="{5718A875-2106-495C-B59F-9579F2CEFF6E}"/>
              </a:ext>
            </a:extLst>
          </p:cNvPr>
          <p:cNvSpPr>
            <a:spLocks noGrp="1" noChangeArrowheads="1"/>
          </p:cNvSpPr>
          <p:nvPr>
            <p:ph type="body" sz="quarter" idx="17"/>
          </p:nvPr>
        </p:nvSpPr>
        <p:spPr bwMode="auto">
          <a:xfrm>
            <a:off x="-1521416" y="938538"/>
            <a:ext cx="15065620" cy="134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168" tIns="117438" rIns="1098204"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ANNUAL HOUSEHOLD INCOME</a:t>
            </a:r>
            <a:endParaRPr kumimoji="0" lang="en-US" altLang="en-US" sz="1800" b="0" i="0"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ea typeface="Times New Roman" panose="02020603050405020304" pitchFamily="18" charset="0"/>
              </a:rPr>
              <a:t>The table below illustrates the household income requirements for each family size.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00050" lvl="1" indent="0" eaLnBrk="0" fontAlgn="base" hangingPunct="0">
              <a:lnSpc>
                <a:spcPct val="100000"/>
              </a:lnSpc>
              <a:spcBef>
                <a:spcPct val="0"/>
              </a:spcBef>
              <a:spcAft>
                <a:spcPct val="0"/>
              </a:spcAft>
              <a:buNone/>
            </a:pPr>
            <a:r>
              <a:rPr kumimoji="0" lang="en-US" altLang="en-US" sz="1400" b="0" i="1" u="none" strike="noStrike" cap="none" normalizeH="0" baseline="0" dirty="0">
                <a:ln>
                  <a:noFill/>
                </a:ln>
                <a:solidFill>
                  <a:srgbClr val="FFFFFF"/>
                </a:solidFill>
                <a:effectLst/>
                <a:latin typeface="Arial" panose="020B0604020202020204" pitchFamily="34" charset="0"/>
                <a:ea typeface="Times New Roman" panose="02020603050405020304" pitchFamily="18" charset="0"/>
              </a:rPr>
              <a:t>*Income figures as published by H</a:t>
            </a:r>
            <a:r>
              <a:rPr lang="en-US" sz="2200" i="1" dirty="0">
                <a:effectLst/>
                <a:latin typeface="Times New Roman" panose="02020603050405020304" pitchFamily="18" charset="0"/>
                <a:ea typeface="Times New Roman" panose="02020603050405020304" pitchFamily="18" charset="0"/>
              </a:rPr>
              <a:t>*Income figures as published by HUD as of  June 1, 2024</a:t>
            </a:r>
            <a:br>
              <a:rPr kumimoji="0" lang="en-U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A844EAC7-85A5-40D4-8B35-58BA6E2CA9C6}"/>
              </a:ext>
            </a:extLst>
          </p:cNvPr>
          <p:cNvSpPr txBox="1"/>
          <p:nvPr/>
        </p:nvSpPr>
        <p:spPr>
          <a:xfrm>
            <a:off x="1545996" y="5479342"/>
            <a:ext cx="8170827" cy="923330"/>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Century Gothic" panose="020B0502020202020204" pitchFamily="34" charset="0"/>
              </a:rPr>
              <a:t>Traditional DHAP – Household Income at or below 80% AMI</a:t>
            </a:r>
          </a:p>
          <a:p>
            <a:pPr marL="285750" indent="-285750">
              <a:buFont typeface="Arial" panose="020B0604020202020204" pitchFamily="34" charset="0"/>
              <a:buChar char="•"/>
            </a:pPr>
            <a:r>
              <a:rPr lang="en-US" dirty="0">
                <a:latin typeface="Century Gothic" panose="020B0502020202020204" pitchFamily="34" charset="0"/>
              </a:rPr>
              <a:t>Targeted Occupations Homebuyer Program – above 80% - 120% AMI</a:t>
            </a:r>
          </a:p>
          <a:p>
            <a:pPr marL="285750" indent="-285750">
              <a:buFont typeface="Arial" panose="020B0604020202020204" pitchFamily="34" charset="0"/>
              <a:buChar char="•"/>
            </a:pPr>
            <a:r>
              <a:rPr lang="en-US" dirty="0">
                <a:latin typeface="Century Gothic" panose="020B0502020202020204" pitchFamily="34" charset="0"/>
              </a:rPr>
              <a:t>Anti-Displacement Homebuyer Program – between 50% - 120% AMI</a:t>
            </a:r>
          </a:p>
        </p:txBody>
      </p:sp>
      <p:pic>
        <p:nvPicPr>
          <p:cNvPr id="5" name="Picture 4">
            <a:extLst>
              <a:ext uri="{FF2B5EF4-FFF2-40B4-BE49-F238E27FC236}">
                <a16:creationId xmlns:a16="http://schemas.microsoft.com/office/drawing/2014/main" id="{31AFB909-2269-ED36-2981-0791D613CF0A}"/>
              </a:ext>
            </a:extLst>
          </p:cNvPr>
          <p:cNvPicPr>
            <a:picLocks noChangeAspect="1"/>
          </p:cNvPicPr>
          <p:nvPr/>
        </p:nvPicPr>
        <p:blipFill>
          <a:blip r:embed="rId2"/>
          <a:stretch>
            <a:fillRect/>
          </a:stretch>
        </p:blipFill>
        <p:spPr>
          <a:xfrm>
            <a:off x="1836024" y="2448265"/>
            <a:ext cx="8312673" cy="2727906"/>
          </a:xfrm>
          <a:prstGeom prst="rect">
            <a:avLst/>
          </a:prstGeom>
        </p:spPr>
      </p:pic>
    </p:spTree>
    <p:extLst>
      <p:ext uri="{BB962C8B-B14F-4D97-AF65-F5344CB8AC3E}">
        <p14:creationId xmlns:p14="http://schemas.microsoft.com/office/powerpoint/2010/main" val="91243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a:lstStyle/>
          <a:p>
            <a:r>
              <a:rPr lang="en-US" dirty="0"/>
              <a:t>Property Requirements</a:t>
            </a:r>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11</a:t>
            </a:fld>
            <a:endParaRPr lang="en-US"/>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a:xfrm>
            <a:off x="709612" y="1034258"/>
            <a:ext cx="10741490" cy="5777068"/>
          </a:xfrm>
        </p:spPr>
        <p:txBody>
          <a:bodyPr vert="horz" lIns="91440" tIns="45720" rIns="91440" bIns="45720" rtlCol="0" anchor="t">
            <a:normAutofit fontScale="55000" lnSpcReduction="20000"/>
          </a:bodyPr>
          <a:lstStyle/>
          <a:p>
            <a:pPr marR="367030">
              <a:lnSpc>
                <a:spcPct val="120000"/>
              </a:lnSpc>
              <a:spcBef>
                <a:spcPts val="1370"/>
              </a:spcBef>
              <a:buSzPts val="1200"/>
              <a:tabLst>
                <a:tab pos="876935" algn="l"/>
              </a:tabLst>
            </a:pPr>
            <a:r>
              <a:rPr lang="en-US" sz="4200" dirty="0">
                <a:solidFill>
                  <a:schemeClr val="accent1">
                    <a:lumMod val="50000"/>
                  </a:schemeClr>
                </a:solidFill>
                <a:effectLst/>
                <a:ea typeface="Wingdings" panose="05000000000000000000" pitchFamily="2" charset="2"/>
                <a:cs typeface="Wingdings" panose="05000000000000000000" pitchFamily="2" charset="2"/>
              </a:rPr>
              <a:t>Properties must be located within the City Limits of Dallas. </a:t>
            </a:r>
            <a:br>
              <a:rPr lang="en-US" sz="4200" dirty="0">
                <a:solidFill>
                  <a:schemeClr val="accent1">
                    <a:lumMod val="50000"/>
                  </a:schemeClr>
                </a:solidFill>
                <a:effectLst/>
                <a:ea typeface="Wingdings" panose="05000000000000000000" pitchFamily="2" charset="2"/>
                <a:cs typeface="Wingdings" panose="05000000000000000000" pitchFamily="2" charset="2"/>
              </a:rPr>
            </a:br>
            <a:r>
              <a:rPr lang="en-US" sz="4200" dirty="0">
                <a:solidFill>
                  <a:schemeClr val="accent1">
                    <a:lumMod val="50000"/>
                  </a:schemeClr>
                </a:solidFill>
                <a:effectLst/>
                <a:ea typeface="Wingdings" panose="05000000000000000000" pitchFamily="2" charset="2"/>
                <a:cs typeface="Wingdings" panose="05000000000000000000" pitchFamily="2" charset="2"/>
              </a:rPr>
              <a:t>This may be verified by entering the property address at </a:t>
            </a:r>
            <a:r>
              <a:rPr lang="en-US" sz="4200" u="heavy" dirty="0">
                <a:solidFill>
                  <a:srgbClr val="0563C1"/>
                </a:solidFill>
                <a:effectLst/>
                <a:uFill>
                  <a:solidFill>
                    <a:srgbClr val="0000FF"/>
                  </a:solidFill>
                </a:uFill>
                <a:ea typeface="Wingdings" panose="05000000000000000000" pitchFamily="2" charset="2"/>
                <a:cs typeface="Wingdings" panose="05000000000000000000" pitchFamily="2" charset="2"/>
                <a:hlinkClick r:id="rId3">
                  <a:extLst>
                    <a:ext uri="{A12FA001-AC4F-418D-AE19-62706E023703}">
                      <ahyp:hlinkClr xmlns:ahyp="http://schemas.microsoft.com/office/drawing/2018/hyperlinkcolor" val="tx"/>
                    </a:ext>
                  </a:extLst>
                </a:hlinkClick>
              </a:rPr>
              <a:t>http://gis.dallascityhall.com</a:t>
            </a:r>
            <a:r>
              <a:rPr lang="en-US" sz="4200" u="none" strike="noStrike" dirty="0">
                <a:solidFill>
                  <a:schemeClr val="accent1">
                    <a:lumMod val="50000"/>
                  </a:schemeClr>
                </a:solidFill>
                <a:effectLst/>
                <a:ea typeface="Wingdings" panose="05000000000000000000" pitchFamily="2" charset="2"/>
                <a:cs typeface="Wingdings" panose="05000000000000000000" pitchFamily="2" charset="2"/>
                <a:hlinkClick r:id="rId3">
                  <a:extLst>
                    <a:ext uri="{A12FA001-AC4F-418D-AE19-62706E023703}">
                      <ahyp:hlinkClr xmlns:ahyp="http://schemas.microsoft.com/office/drawing/2018/hyperlinkcolor" val="tx"/>
                    </a:ext>
                  </a:extLst>
                </a:hlinkClick>
              </a:rPr>
              <a:t>.</a:t>
            </a:r>
            <a:r>
              <a:rPr lang="en-US" sz="4200" dirty="0">
                <a:solidFill>
                  <a:schemeClr val="accent1">
                    <a:lumMod val="50000"/>
                  </a:schemeClr>
                </a:solidFill>
                <a:effectLst/>
                <a:ea typeface="Wingdings" panose="05000000000000000000" pitchFamily="2" charset="2"/>
                <a:cs typeface="Wingdings" panose="05000000000000000000" pitchFamily="2" charset="2"/>
              </a:rPr>
              <a:t> This property search system will provide the Dallas City Council District that covers such</a:t>
            </a:r>
            <a:r>
              <a:rPr lang="en-US" sz="4200" spc="-45" dirty="0">
                <a:solidFill>
                  <a:schemeClr val="accent1">
                    <a:lumMod val="50000"/>
                  </a:schemeClr>
                </a:solidFill>
                <a:effectLst/>
                <a:ea typeface="Wingdings" panose="05000000000000000000" pitchFamily="2" charset="2"/>
                <a:cs typeface="Wingdings" panose="05000000000000000000" pitchFamily="2" charset="2"/>
              </a:rPr>
              <a:t> </a:t>
            </a:r>
            <a:r>
              <a:rPr lang="en-US" sz="4200" dirty="0">
                <a:solidFill>
                  <a:schemeClr val="accent1">
                    <a:lumMod val="50000"/>
                  </a:schemeClr>
                </a:solidFill>
                <a:effectLst/>
                <a:ea typeface="Wingdings" panose="05000000000000000000" pitchFamily="2" charset="2"/>
                <a:cs typeface="Wingdings" panose="05000000000000000000" pitchFamily="2" charset="2"/>
              </a:rPr>
              <a:t>property.</a:t>
            </a:r>
            <a:br>
              <a:rPr lang="en-US" sz="4200" dirty="0">
                <a:solidFill>
                  <a:schemeClr val="accent1">
                    <a:lumMod val="50000"/>
                  </a:schemeClr>
                </a:solidFill>
                <a:effectLst/>
                <a:ea typeface="Wingdings" panose="05000000000000000000" pitchFamily="2" charset="2"/>
                <a:cs typeface="Wingdings" panose="05000000000000000000" pitchFamily="2" charset="2"/>
              </a:rPr>
            </a:br>
            <a:endParaRPr lang="en-US" sz="4200" dirty="0">
              <a:solidFill>
                <a:schemeClr val="accent1">
                  <a:lumMod val="50000"/>
                </a:schemeClr>
              </a:solidFill>
              <a:effectLst/>
              <a:ea typeface="Wingdings" panose="05000000000000000000" pitchFamily="2" charset="2"/>
              <a:cs typeface="Wingdings" panose="05000000000000000000" pitchFamily="2" charset="2"/>
            </a:endParaRPr>
          </a:p>
          <a:p>
            <a:pPr marR="367030">
              <a:lnSpc>
                <a:spcPct val="120000"/>
              </a:lnSpc>
              <a:spcBef>
                <a:spcPts val="0"/>
              </a:spcBef>
              <a:buSzPts val="1200"/>
              <a:tabLst>
                <a:tab pos="876935" algn="l"/>
              </a:tabLst>
            </a:pPr>
            <a:r>
              <a:rPr lang="en-US" sz="4200" dirty="0">
                <a:solidFill>
                  <a:schemeClr val="accent1">
                    <a:lumMod val="50000"/>
                  </a:schemeClr>
                </a:solidFill>
                <a:effectLst/>
                <a:ea typeface="Symbol" panose="05050102010706020507" pitchFamily="18" charset="2"/>
                <a:cs typeface="Symbol" panose="05050102010706020507" pitchFamily="18" charset="2"/>
              </a:rPr>
              <a:t>Properties must appraise for at least 100 percent of the sales price. </a:t>
            </a:r>
            <a:r>
              <a:rPr lang="en-US" sz="4200" dirty="0">
                <a:solidFill>
                  <a:schemeClr val="accent1">
                    <a:lumMod val="50000"/>
                  </a:schemeClr>
                </a:solidFill>
                <a:effectLst/>
                <a:ea typeface="Times New Roman" panose="02020603050405020304" pitchFamily="18" charset="0"/>
              </a:rPr>
              <a:t> </a:t>
            </a:r>
            <a:br>
              <a:rPr lang="en-US" sz="4200" dirty="0">
                <a:solidFill>
                  <a:schemeClr val="accent1">
                    <a:lumMod val="50000"/>
                  </a:schemeClr>
                </a:solidFill>
                <a:effectLst/>
                <a:ea typeface="Times New Roman" panose="02020603050405020304" pitchFamily="18" charset="0"/>
              </a:rPr>
            </a:br>
            <a:endParaRPr lang="en-US" sz="4200" dirty="0">
              <a:solidFill>
                <a:schemeClr val="accent1">
                  <a:lumMod val="50000"/>
                </a:schemeClr>
              </a:solidFill>
              <a:effectLst/>
              <a:ea typeface="Times New Roman" panose="02020603050405020304" pitchFamily="18" charset="0"/>
            </a:endParaRPr>
          </a:p>
          <a:p>
            <a:pPr marR="370205">
              <a:lnSpc>
                <a:spcPct val="120000"/>
              </a:lnSpc>
              <a:spcBef>
                <a:spcPts val="0"/>
              </a:spcBef>
              <a:buSzPts val="1200"/>
              <a:tabLst>
                <a:tab pos="876935" algn="l"/>
              </a:tabLst>
            </a:pPr>
            <a:r>
              <a:rPr lang="en-US" sz="4200" dirty="0">
                <a:solidFill>
                  <a:schemeClr val="accent1">
                    <a:lumMod val="50000"/>
                  </a:schemeClr>
                </a:solidFill>
                <a:effectLst/>
                <a:ea typeface="Wingdings" panose="05000000000000000000" pitchFamily="2" charset="2"/>
                <a:cs typeface="Wingdings" panose="05000000000000000000" pitchFamily="2" charset="2"/>
              </a:rPr>
              <a:t>Properties can be single-family, detached structures; condominium units; town houses; or one-to-four-unit</a:t>
            </a:r>
            <a:r>
              <a:rPr lang="en-US" sz="4200" spc="-5" dirty="0">
                <a:solidFill>
                  <a:schemeClr val="accent1">
                    <a:lumMod val="50000"/>
                  </a:schemeClr>
                </a:solidFill>
                <a:effectLst/>
                <a:ea typeface="Wingdings" panose="05000000000000000000" pitchFamily="2" charset="2"/>
                <a:cs typeface="Wingdings" panose="05000000000000000000" pitchFamily="2" charset="2"/>
              </a:rPr>
              <a:t> </a:t>
            </a:r>
            <a:r>
              <a:rPr lang="en-US" sz="4200" dirty="0">
                <a:solidFill>
                  <a:schemeClr val="accent1">
                    <a:lumMod val="50000"/>
                  </a:schemeClr>
                </a:solidFill>
                <a:effectLst/>
                <a:ea typeface="Wingdings" panose="05000000000000000000" pitchFamily="2" charset="2"/>
                <a:cs typeface="Wingdings" panose="05000000000000000000" pitchFamily="2" charset="2"/>
              </a:rPr>
              <a:t>developments.</a:t>
            </a:r>
            <a:br>
              <a:rPr lang="en-US" sz="4200" dirty="0">
                <a:solidFill>
                  <a:schemeClr val="accent1">
                    <a:lumMod val="50000"/>
                  </a:schemeClr>
                </a:solidFill>
                <a:effectLst/>
                <a:ea typeface="Wingdings" panose="05000000000000000000" pitchFamily="2" charset="2"/>
                <a:cs typeface="Wingdings" panose="05000000000000000000" pitchFamily="2" charset="2"/>
              </a:rPr>
            </a:br>
            <a:endParaRPr lang="en-US" sz="4200" dirty="0">
              <a:solidFill>
                <a:schemeClr val="accent1">
                  <a:lumMod val="50000"/>
                </a:schemeClr>
              </a:solidFill>
              <a:effectLst/>
              <a:ea typeface="Wingdings" panose="05000000000000000000" pitchFamily="2" charset="2"/>
              <a:cs typeface="Wingdings" panose="05000000000000000000" pitchFamily="2" charset="2"/>
            </a:endParaRPr>
          </a:p>
          <a:p>
            <a:pPr marR="368300">
              <a:lnSpc>
                <a:spcPct val="120000"/>
              </a:lnSpc>
              <a:spcBef>
                <a:spcPts val="0"/>
              </a:spcBef>
              <a:buSzPts val="1200"/>
              <a:tabLst>
                <a:tab pos="876935" algn="l"/>
              </a:tabLst>
            </a:pPr>
            <a:r>
              <a:rPr lang="en-US" sz="4200" dirty="0">
                <a:solidFill>
                  <a:schemeClr val="accent1">
                    <a:lumMod val="50000"/>
                  </a:schemeClr>
                </a:solidFill>
                <a:effectLst/>
                <a:ea typeface="Wingdings" panose="05000000000000000000" pitchFamily="2" charset="2"/>
                <a:cs typeface="Wingdings" panose="05000000000000000000" pitchFamily="2" charset="2"/>
              </a:rPr>
              <a:t>Properties may be occupied by the owner or borrower. If tenant occupied, owners may not enter into a contract for a period of at least 60 days after tenant vacates the</a:t>
            </a:r>
            <a:r>
              <a:rPr lang="en-US" sz="4200" spc="-15" dirty="0">
                <a:solidFill>
                  <a:schemeClr val="accent1">
                    <a:lumMod val="50000"/>
                  </a:schemeClr>
                </a:solidFill>
                <a:effectLst/>
                <a:ea typeface="Wingdings" panose="05000000000000000000" pitchFamily="2" charset="2"/>
                <a:cs typeface="Wingdings" panose="05000000000000000000" pitchFamily="2" charset="2"/>
              </a:rPr>
              <a:t> </a:t>
            </a:r>
            <a:r>
              <a:rPr lang="en-US" sz="4200" dirty="0">
                <a:solidFill>
                  <a:schemeClr val="accent1">
                    <a:lumMod val="50000"/>
                  </a:schemeClr>
                </a:solidFill>
                <a:effectLst/>
                <a:ea typeface="Wingdings" panose="05000000000000000000" pitchFamily="2" charset="2"/>
                <a:cs typeface="Wingdings" panose="05000000000000000000" pitchFamily="2" charset="2"/>
              </a:rPr>
              <a:t>property.</a:t>
            </a:r>
          </a:p>
          <a:p>
            <a:pPr marL="0" marR="370205" lvl="0" indent="0" algn="just">
              <a:spcBef>
                <a:spcPts val="0"/>
              </a:spcBef>
              <a:spcAft>
                <a:spcPts val="0"/>
              </a:spcAft>
              <a:buSzPts val="1200"/>
              <a:buNone/>
              <a:tabLst>
                <a:tab pos="876935" algn="l"/>
              </a:tabLst>
            </a:pPr>
            <a:endParaRPr lang="en-US" sz="1800" dirty="0">
              <a:effectLst/>
              <a:latin typeface="Times New Roman" panose="02020603050405020304" pitchFamily="18" charset="0"/>
              <a:ea typeface="Wingdings" panose="05000000000000000000" pitchFamily="2" charset="2"/>
              <a:cs typeface="Wingdings" panose="05000000000000000000" pitchFamily="2" charset="2"/>
            </a:endParaRPr>
          </a:p>
          <a:p>
            <a:endParaRPr lang="en-US" dirty="0"/>
          </a:p>
        </p:txBody>
      </p:sp>
      <p:pic>
        <p:nvPicPr>
          <p:cNvPr id="4" name="Picture 3">
            <a:extLst>
              <a:ext uri="{FF2B5EF4-FFF2-40B4-BE49-F238E27FC236}">
                <a16:creationId xmlns:a16="http://schemas.microsoft.com/office/drawing/2014/main" id="{0835053A-59F9-4A3D-B5E6-1C9546A0208A}"/>
              </a:ext>
            </a:extLst>
          </p:cNvPr>
          <p:cNvPicPr>
            <a:picLocks noChangeAspect="1"/>
          </p:cNvPicPr>
          <p:nvPr/>
        </p:nvPicPr>
        <p:blipFill>
          <a:blip r:embed="rId4"/>
          <a:stretch>
            <a:fillRect/>
          </a:stretch>
        </p:blipFill>
        <p:spPr>
          <a:xfrm>
            <a:off x="10308112" y="5245455"/>
            <a:ext cx="1766130" cy="1293997"/>
          </a:xfrm>
          <a:prstGeom prst="rect">
            <a:avLst/>
          </a:prstGeom>
        </p:spPr>
      </p:pic>
    </p:spTree>
    <p:extLst>
      <p:ext uri="{BB962C8B-B14F-4D97-AF65-F5344CB8AC3E}">
        <p14:creationId xmlns:p14="http://schemas.microsoft.com/office/powerpoint/2010/main" val="49052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0393EB-585A-49BE-8491-A72EE349CA42}"/>
              </a:ext>
            </a:extLst>
          </p:cNvPr>
          <p:cNvSpPr>
            <a:spLocks noGrp="1"/>
          </p:cNvSpPr>
          <p:nvPr>
            <p:ph type="body" sz="quarter" idx="13"/>
          </p:nvPr>
        </p:nvSpPr>
        <p:spPr/>
        <p:txBody>
          <a:bodyPr/>
          <a:lstStyle/>
          <a:p>
            <a:r>
              <a:rPr lang="en-US" dirty="0"/>
              <a:t>Property Requirements</a:t>
            </a:r>
          </a:p>
        </p:txBody>
      </p:sp>
      <p:sp>
        <p:nvSpPr>
          <p:cNvPr id="2" name="Slide Number Placeholder 1">
            <a:extLst>
              <a:ext uri="{FF2B5EF4-FFF2-40B4-BE49-F238E27FC236}">
                <a16:creationId xmlns:a16="http://schemas.microsoft.com/office/drawing/2014/main" id="{BA8D8966-48BC-440A-82AA-B71F65E660EF}"/>
              </a:ext>
            </a:extLst>
          </p:cNvPr>
          <p:cNvSpPr>
            <a:spLocks noGrp="1"/>
          </p:cNvSpPr>
          <p:nvPr>
            <p:ph type="sldNum" sz="quarter" idx="12"/>
          </p:nvPr>
        </p:nvSpPr>
        <p:spPr/>
        <p:txBody>
          <a:bodyPr/>
          <a:lstStyle/>
          <a:p>
            <a:fld id="{09918B91-4B66-40C9-B3FB-70033B0922BB}" type="slidenum">
              <a:rPr lang="en-US" smtClean="0"/>
              <a:pPr/>
              <a:t>12</a:t>
            </a:fld>
            <a:endParaRPr lang="en-US"/>
          </a:p>
        </p:txBody>
      </p:sp>
      <p:sp>
        <p:nvSpPr>
          <p:cNvPr id="6" name="Text Placeholder 5">
            <a:extLst>
              <a:ext uri="{FF2B5EF4-FFF2-40B4-BE49-F238E27FC236}">
                <a16:creationId xmlns:a16="http://schemas.microsoft.com/office/drawing/2014/main" id="{8F7530E8-49DA-40B4-BA27-D49A2D183186}"/>
              </a:ext>
            </a:extLst>
          </p:cNvPr>
          <p:cNvSpPr>
            <a:spLocks noGrp="1"/>
          </p:cNvSpPr>
          <p:nvPr>
            <p:ph sz="quarter" idx="16"/>
          </p:nvPr>
        </p:nvSpPr>
        <p:spPr>
          <a:xfrm>
            <a:off x="709612" y="1481864"/>
            <a:ext cx="10741490" cy="4750124"/>
          </a:xfrm>
        </p:spPr>
        <p:txBody>
          <a:bodyPr vert="horz" lIns="91440" tIns="45720" rIns="91440" bIns="45720" rtlCol="0" anchor="t">
            <a:normAutofit fontScale="85000" lnSpcReduction="20000"/>
          </a:bodyPr>
          <a:lstStyle/>
          <a:p>
            <a:pPr marL="342900" marR="366395" lvl="0" indent="-342900" algn="just">
              <a:lnSpc>
                <a:spcPct val="110000"/>
              </a:lnSpc>
              <a:spcBef>
                <a:spcPts val="0"/>
              </a:spcBef>
              <a:spcAft>
                <a:spcPts val="0"/>
              </a:spcAft>
              <a:buSzPts val="1200"/>
              <a:buFont typeface="Wingdings" panose="05000000000000000000" pitchFamily="2" charset="2"/>
              <a:buChar char=""/>
              <a:tabLst>
                <a:tab pos="876935" algn="l"/>
              </a:tabLst>
            </a:pPr>
            <a:r>
              <a:rPr lang="en-US" sz="2600" dirty="0">
                <a:solidFill>
                  <a:schemeClr val="accent1">
                    <a:lumMod val="50000"/>
                  </a:schemeClr>
                </a:solidFill>
                <a:effectLst/>
                <a:ea typeface="Wingdings" panose="05000000000000000000" pitchFamily="2" charset="2"/>
                <a:cs typeface="Wingdings" panose="05000000000000000000" pitchFamily="2" charset="2"/>
              </a:rPr>
              <a:t>Properties must meet City of Dallas Minimum Housing Standards (MHS), including lead- based paint regulations at time of closing. Inspections should occur during the contract option period. MHS repairs must be completed prior to</a:t>
            </a:r>
            <a:r>
              <a:rPr lang="en-US" sz="2600" spc="-70" dirty="0">
                <a:solidFill>
                  <a:schemeClr val="accent1">
                    <a:lumMod val="50000"/>
                  </a:schemeClr>
                </a:solidFill>
                <a:effectLst/>
                <a:ea typeface="Wingdings" panose="05000000000000000000" pitchFamily="2" charset="2"/>
                <a:cs typeface="Wingdings" panose="05000000000000000000" pitchFamily="2" charset="2"/>
              </a:rPr>
              <a:t> </a:t>
            </a:r>
            <a:r>
              <a:rPr lang="en-US" sz="2600" dirty="0">
                <a:solidFill>
                  <a:schemeClr val="accent1">
                    <a:lumMod val="50000"/>
                  </a:schemeClr>
                </a:solidFill>
                <a:effectLst/>
                <a:ea typeface="Wingdings" panose="05000000000000000000" pitchFamily="2" charset="2"/>
                <a:cs typeface="Wingdings" panose="05000000000000000000" pitchFamily="2" charset="2"/>
              </a:rPr>
              <a:t>closing.</a:t>
            </a:r>
          </a:p>
          <a:p>
            <a:pPr>
              <a:lnSpc>
                <a:spcPct val="110000"/>
              </a:lnSpc>
              <a:spcBef>
                <a:spcPts val="45"/>
              </a:spcBef>
            </a:pPr>
            <a:endParaRPr lang="en-US" sz="2600" dirty="0">
              <a:solidFill>
                <a:schemeClr val="accent1">
                  <a:lumMod val="50000"/>
                </a:schemeClr>
              </a:solidFill>
              <a:effectLst/>
              <a:ea typeface="Times New Roman" panose="02020603050405020304" pitchFamily="18" charset="0"/>
            </a:endParaRPr>
          </a:p>
          <a:p>
            <a:pPr marL="342900" marR="0" lvl="0" indent="-342900">
              <a:lnSpc>
                <a:spcPct val="110000"/>
              </a:lnSpc>
              <a:spcBef>
                <a:spcPts val="0"/>
              </a:spcBef>
              <a:spcAft>
                <a:spcPts val="0"/>
              </a:spcAft>
              <a:buSzPts val="1200"/>
              <a:buFont typeface="Wingdings" panose="05000000000000000000" pitchFamily="2" charset="2"/>
              <a:buChar char=""/>
              <a:tabLst>
                <a:tab pos="876300" algn="l"/>
                <a:tab pos="876935" algn="l"/>
              </a:tabLst>
            </a:pPr>
            <a:r>
              <a:rPr lang="en-US" sz="2600" dirty="0">
                <a:solidFill>
                  <a:schemeClr val="accent1">
                    <a:lumMod val="50000"/>
                  </a:schemeClr>
                </a:solidFill>
                <a:effectLst/>
                <a:ea typeface="Wingdings" panose="05000000000000000000" pitchFamily="2" charset="2"/>
                <a:cs typeface="Wingdings" panose="05000000000000000000" pitchFamily="2" charset="2"/>
              </a:rPr>
              <a:t>The Borrower must sign Notification: </a:t>
            </a:r>
            <a:r>
              <a:rPr lang="en-US" sz="2600" i="1" dirty="0">
                <a:solidFill>
                  <a:schemeClr val="accent1">
                    <a:lumMod val="50000"/>
                  </a:schemeClr>
                </a:solidFill>
                <a:effectLst/>
                <a:ea typeface="Wingdings" panose="05000000000000000000" pitchFamily="2" charset="2"/>
                <a:cs typeface="Wingdings" panose="05000000000000000000" pitchFamily="2" charset="2"/>
              </a:rPr>
              <a:t>Watch Out for Lead-Based Paint Poisoning</a:t>
            </a:r>
            <a:r>
              <a:rPr lang="en-US" sz="2600" dirty="0">
                <a:solidFill>
                  <a:schemeClr val="accent1">
                    <a:lumMod val="50000"/>
                  </a:schemeClr>
                </a:solidFill>
                <a:effectLst/>
                <a:ea typeface="Wingdings" panose="05000000000000000000" pitchFamily="2" charset="2"/>
                <a:cs typeface="Wingdings" panose="05000000000000000000" pitchFamily="2" charset="2"/>
              </a:rPr>
              <a:t>.</a:t>
            </a:r>
          </a:p>
          <a:p>
            <a:pPr>
              <a:lnSpc>
                <a:spcPct val="110000"/>
              </a:lnSpc>
              <a:spcBef>
                <a:spcPts val="0"/>
              </a:spcBef>
            </a:pPr>
            <a:endParaRPr lang="en-US" sz="2600" dirty="0">
              <a:solidFill>
                <a:schemeClr val="accent1">
                  <a:lumMod val="50000"/>
                </a:schemeClr>
              </a:solidFill>
              <a:effectLst/>
              <a:ea typeface="Times New Roman" panose="02020603050405020304" pitchFamily="18" charset="0"/>
            </a:endParaRPr>
          </a:p>
          <a:p>
            <a:pPr marL="342900" marR="365125" lvl="0" indent="-342900" algn="just">
              <a:lnSpc>
                <a:spcPct val="110000"/>
              </a:lnSpc>
              <a:spcBef>
                <a:spcPts val="0"/>
              </a:spcBef>
              <a:spcAft>
                <a:spcPts val="0"/>
              </a:spcAft>
              <a:buSzPts val="1200"/>
              <a:buFont typeface="Wingdings" panose="05000000000000000000" pitchFamily="2" charset="2"/>
              <a:buChar char=""/>
              <a:tabLst>
                <a:tab pos="876935" algn="l"/>
              </a:tabLst>
            </a:pPr>
            <a:r>
              <a:rPr lang="en-US" sz="2600" dirty="0">
                <a:solidFill>
                  <a:schemeClr val="accent1">
                    <a:lumMod val="50000"/>
                  </a:schemeClr>
                </a:solidFill>
                <a:effectLst/>
                <a:ea typeface="Wingdings" panose="05000000000000000000" pitchFamily="2" charset="2"/>
                <a:cs typeface="Wingdings" panose="05000000000000000000" pitchFamily="2" charset="2"/>
              </a:rPr>
              <a:t>Borrower must receive a copy of </a:t>
            </a:r>
            <a:r>
              <a:rPr lang="en-US" sz="2600" i="1" dirty="0">
                <a:solidFill>
                  <a:schemeClr val="accent1">
                    <a:lumMod val="50000"/>
                  </a:schemeClr>
                </a:solidFill>
                <a:effectLst/>
                <a:ea typeface="Wingdings" panose="05000000000000000000" pitchFamily="2" charset="2"/>
                <a:cs typeface="Wingdings" panose="05000000000000000000" pitchFamily="2" charset="2"/>
              </a:rPr>
              <a:t>Protect Your Family from Lead in Your Home, EPA747-K- 99-001 </a:t>
            </a:r>
            <a:r>
              <a:rPr lang="en-US" sz="2600" dirty="0">
                <a:solidFill>
                  <a:schemeClr val="accent1">
                    <a:lumMod val="50000"/>
                  </a:schemeClr>
                </a:solidFill>
                <a:effectLst/>
                <a:ea typeface="Wingdings" panose="05000000000000000000" pitchFamily="2" charset="2"/>
                <a:cs typeface="Wingdings" panose="05000000000000000000" pitchFamily="2" charset="2"/>
              </a:rPr>
              <a:t>available at </a:t>
            </a:r>
            <a:r>
              <a:rPr lang="en-US" sz="2600" u="sng" dirty="0">
                <a:solidFill>
                  <a:srgbClr val="0563C1"/>
                </a:solidFill>
                <a:effectLst/>
                <a:ea typeface="Wingdings" panose="05000000000000000000" pitchFamily="2" charset="2"/>
                <a:cs typeface="Wingdings" panose="05000000000000000000" pitchFamily="2" charset="2"/>
                <a:hlinkClick r:id="rId2">
                  <a:extLst>
                    <a:ext uri="{A12FA001-AC4F-418D-AE19-62706E023703}">
                      <ahyp:hlinkClr xmlns:ahyp="http://schemas.microsoft.com/office/drawing/2018/hyperlinkcolor" val="tx"/>
                    </a:ext>
                  </a:extLst>
                </a:hlinkClick>
              </a:rPr>
              <a:t>www.hud.gov/offices/lead</a:t>
            </a:r>
            <a:r>
              <a:rPr lang="en-US" sz="2600" u="none" strike="noStrike" dirty="0">
                <a:solidFill>
                  <a:schemeClr val="accent1">
                    <a:lumMod val="50000"/>
                  </a:schemeClr>
                </a:solidFill>
                <a:effectLst/>
                <a:ea typeface="Wingdings" panose="05000000000000000000" pitchFamily="2" charset="2"/>
                <a:cs typeface="Wingdings" panose="05000000000000000000" pitchFamily="2" charset="2"/>
                <a:hlinkClick r:id="rId2">
                  <a:extLst>
                    <a:ext uri="{A12FA001-AC4F-418D-AE19-62706E023703}">
                      <ahyp:hlinkClr xmlns:ahyp="http://schemas.microsoft.com/office/drawing/2018/hyperlinkcolor" val="tx"/>
                    </a:ext>
                  </a:extLst>
                </a:hlinkClick>
              </a:rPr>
              <a:t>.</a:t>
            </a:r>
            <a:r>
              <a:rPr lang="en-US" sz="2600" dirty="0">
                <a:solidFill>
                  <a:schemeClr val="accent1">
                    <a:lumMod val="50000"/>
                  </a:schemeClr>
                </a:solidFill>
                <a:effectLst/>
                <a:ea typeface="Wingdings" panose="05000000000000000000" pitchFamily="2" charset="2"/>
                <a:cs typeface="Wingdings" panose="05000000000000000000" pitchFamily="2" charset="2"/>
              </a:rPr>
              <a:t> The booklet may also be reproduced  from  the DHAP web</a:t>
            </a:r>
            <a:r>
              <a:rPr lang="en-US" sz="2600" spc="-10" dirty="0">
                <a:solidFill>
                  <a:schemeClr val="accent1">
                    <a:lumMod val="50000"/>
                  </a:schemeClr>
                </a:solidFill>
                <a:effectLst/>
                <a:ea typeface="Wingdings" panose="05000000000000000000" pitchFamily="2" charset="2"/>
                <a:cs typeface="Wingdings" panose="05000000000000000000" pitchFamily="2" charset="2"/>
              </a:rPr>
              <a:t> </a:t>
            </a:r>
            <a:r>
              <a:rPr lang="en-US" sz="2600" dirty="0">
                <a:solidFill>
                  <a:schemeClr val="accent1">
                    <a:lumMod val="50000"/>
                  </a:schemeClr>
                </a:solidFill>
                <a:effectLst/>
                <a:ea typeface="Wingdings" panose="05000000000000000000" pitchFamily="2" charset="2"/>
                <a:cs typeface="Wingdings" panose="05000000000000000000" pitchFamily="2" charset="2"/>
              </a:rPr>
              <a:t>site.</a:t>
            </a:r>
          </a:p>
          <a:p>
            <a:pPr>
              <a:lnSpc>
                <a:spcPct val="110000"/>
              </a:lnSpc>
              <a:spcBef>
                <a:spcPts val="0"/>
              </a:spcBef>
            </a:pPr>
            <a:endParaRPr lang="en-US" sz="2600" dirty="0">
              <a:solidFill>
                <a:schemeClr val="accent1">
                  <a:lumMod val="50000"/>
                </a:schemeClr>
              </a:solidFill>
              <a:effectLst/>
              <a:ea typeface="Times New Roman" panose="02020603050405020304" pitchFamily="18" charset="0"/>
            </a:endParaRPr>
          </a:p>
          <a:p>
            <a:pPr marL="342900" marR="0" lvl="0" indent="-342900">
              <a:lnSpc>
                <a:spcPct val="110000"/>
              </a:lnSpc>
              <a:spcBef>
                <a:spcPts val="0"/>
              </a:spcBef>
              <a:spcAft>
                <a:spcPts val="0"/>
              </a:spcAft>
              <a:buSzPts val="1200"/>
              <a:buFont typeface="Wingdings" panose="05000000000000000000" pitchFamily="2" charset="2"/>
              <a:buChar char=""/>
              <a:tabLst>
                <a:tab pos="876300" algn="l"/>
                <a:tab pos="876935" algn="l"/>
              </a:tabLst>
            </a:pPr>
            <a:r>
              <a:rPr lang="en-US" sz="2600" dirty="0">
                <a:solidFill>
                  <a:schemeClr val="accent1">
                    <a:lumMod val="50000"/>
                  </a:schemeClr>
                </a:solidFill>
                <a:effectLst/>
                <a:ea typeface="Wingdings" panose="05000000000000000000" pitchFamily="2" charset="2"/>
                <a:cs typeface="Wingdings" panose="05000000000000000000" pitchFamily="2" charset="2"/>
              </a:rPr>
              <a:t>Borrower must deliver to Seller, who must sign “Notice to Real Property</a:t>
            </a:r>
            <a:r>
              <a:rPr lang="en-US" sz="2600" spc="-50" dirty="0">
                <a:solidFill>
                  <a:schemeClr val="accent1">
                    <a:lumMod val="50000"/>
                  </a:schemeClr>
                </a:solidFill>
                <a:effectLst/>
                <a:ea typeface="Wingdings" panose="05000000000000000000" pitchFamily="2" charset="2"/>
                <a:cs typeface="Wingdings" panose="05000000000000000000" pitchFamily="2" charset="2"/>
              </a:rPr>
              <a:t> </a:t>
            </a:r>
            <a:r>
              <a:rPr lang="en-US" sz="2600" dirty="0">
                <a:solidFill>
                  <a:schemeClr val="accent1">
                    <a:lumMod val="50000"/>
                  </a:schemeClr>
                </a:solidFill>
                <a:effectLst/>
                <a:ea typeface="Wingdings" panose="05000000000000000000" pitchFamily="2" charset="2"/>
                <a:cs typeface="Wingdings" panose="05000000000000000000" pitchFamily="2" charset="2"/>
              </a:rPr>
              <a:t>Owner/Seller.”</a:t>
            </a:r>
          </a:p>
          <a:p>
            <a:pPr marL="0" indent="0">
              <a:buNone/>
            </a:pPr>
            <a:endParaRPr lang="en-US" dirty="0"/>
          </a:p>
        </p:txBody>
      </p:sp>
    </p:spTree>
    <p:extLst>
      <p:ext uri="{BB962C8B-B14F-4D97-AF65-F5344CB8AC3E}">
        <p14:creationId xmlns:p14="http://schemas.microsoft.com/office/powerpoint/2010/main" val="2726781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p:txBody>
          <a:bodyPr/>
          <a:lstStyle/>
          <a:p>
            <a:r>
              <a:rPr lang="en-US" dirty="0"/>
              <a:t>Property Requirements</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13</a:t>
            </a:fld>
            <a:endParaRPr lang="en-US"/>
          </a:p>
        </p:txBody>
      </p:sp>
      <p:sp>
        <p:nvSpPr>
          <p:cNvPr id="8" name="Text Placeholder 7">
            <a:extLst>
              <a:ext uri="{FF2B5EF4-FFF2-40B4-BE49-F238E27FC236}">
                <a16:creationId xmlns:a16="http://schemas.microsoft.com/office/drawing/2014/main" id="{10573A17-6170-49B5-A90A-906A67E23037}"/>
              </a:ext>
            </a:extLst>
          </p:cNvPr>
          <p:cNvSpPr>
            <a:spLocks noGrp="1"/>
          </p:cNvSpPr>
          <p:nvPr>
            <p:ph sz="quarter" idx="16"/>
          </p:nvPr>
        </p:nvSpPr>
        <p:spPr/>
        <p:txBody>
          <a:bodyPr vert="horz" lIns="91440" tIns="45720" rIns="91440" bIns="45720" rtlCol="0" anchor="t">
            <a:normAutofit/>
          </a:bodyPr>
          <a:lstStyle/>
          <a:p>
            <a:pPr marL="342900" marR="365760" lvl="0" indent="-342900" algn="just">
              <a:spcBef>
                <a:spcPts val="0"/>
              </a:spcBef>
              <a:spcAft>
                <a:spcPts val="0"/>
              </a:spcAft>
              <a:buSzPts val="1200"/>
              <a:buFont typeface="Wingdings" panose="05000000000000000000" pitchFamily="2" charset="2"/>
              <a:buChar char=""/>
              <a:tabLst>
                <a:tab pos="876935" algn="l"/>
              </a:tabLst>
            </a:pPr>
            <a:r>
              <a:rPr lang="en-US" sz="2400" dirty="0">
                <a:solidFill>
                  <a:schemeClr val="accent1">
                    <a:lumMod val="50000"/>
                  </a:schemeClr>
                </a:solidFill>
                <a:effectLst/>
                <a:ea typeface="Wingdings" panose="05000000000000000000" pitchFamily="2" charset="2"/>
                <a:cs typeface="Wingdings" panose="05000000000000000000" pitchFamily="2" charset="2"/>
              </a:rPr>
              <a:t>HUD Real Estate Owned (REO) Properties built after January 1, 1978 are eligible for DHAP subsidy.</a:t>
            </a:r>
          </a:p>
          <a:p>
            <a:pPr marL="0" marR="0" indent="0">
              <a:spcBef>
                <a:spcPts val="5"/>
              </a:spcBef>
              <a:spcAft>
                <a:spcPts val="0"/>
              </a:spcAft>
              <a:buNone/>
            </a:pPr>
            <a:endParaRPr lang="en-US" sz="2400" dirty="0">
              <a:solidFill>
                <a:schemeClr val="accent1">
                  <a:lumMod val="50000"/>
                </a:schemeClr>
              </a:solidFill>
              <a:effectLst/>
              <a:ea typeface="Times New Roman" panose="02020603050405020304" pitchFamily="18" charset="0"/>
            </a:endParaRPr>
          </a:p>
          <a:p>
            <a:pPr marL="742950" marR="0" lvl="1" indent="-285750">
              <a:spcBef>
                <a:spcPts val="0"/>
              </a:spcBef>
              <a:spcAft>
                <a:spcPts val="0"/>
              </a:spcAft>
              <a:buSzPts val="1200"/>
              <a:buFont typeface="Wingdings" panose="05000000000000000000" pitchFamily="2" charset="2"/>
              <a:buChar char=""/>
              <a:tabLst>
                <a:tab pos="1333500" algn="l"/>
                <a:tab pos="1334135" algn="l"/>
              </a:tabLst>
            </a:pPr>
            <a:r>
              <a:rPr lang="en-US" sz="2400" dirty="0">
                <a:solidFill>
                  <a:schemeClr val="accent1">
                    <a:lumMod val="50000"/>
                  </a:schemeClr>
                </a:solidFill>
                <a:effectLst/>
                <a:ea typeface="Wingdings" panose="05000000000000000000" pitchFamily="2" charset="2"/>
                <a:cs typeface="Wingdings" panose="05000000000000000000" pitchFamily="2" charset="2"/>
              </a:rPr>
              <a:t>HUD Homes must meet all DHAP</a:t>
            </a:r>
            <a:r>
              <a:rPr lang="en-US" sz="2400" spc="15" dirty="0">
                <a:solidFill>
                  <a:schemeClr val="accent1">
                    <a:lumMod val="50000"/>
                  </a:schemeClr>
                </a:solidFill>
                <a:effectLst/>
                <a:ea typeface="Wingdings" panose="05000000000000000000" pitchFamily="2" charset="2"/>
                <a:cs typeface="Wingdings" panose="05000000000000000000" pitchFamily="2" charset="2"/>
              </a:rPr>
              <a:t> </a:t>
            </a:r>
            <a:r>
              <a:rPr lang="en-US" sz="2400" dirty="0">
                <a:solidFill>
                  <a:schemeClr val="accent1">
                    <a:lumMod val="50000"/>
                  </a:schemeClr>
                </a:solidFill>
                <a:effectLst/>
                <a:ea typeface="Wingdings" panose="05000000000000000000" pitchFamily="2" charset="2"/>
                <a:cs typeface="Wingdings" panose="05000000000000000000" pitchFamily="2" charset="2"/>
              </a:rPr>
              <a:t>guidelines.</a:t>
            </a:r>
          </a:p>
          <a:p>
            <a:pPr marL="742950" marR="0" lvl="1" indent="-285750">
              <a:spcBef>
                <a:spcPts val="215"/>
              </a:spcBef>
              <a:spcAft>
                <a:spcPts val="0"/>
              </a:spcAft>
              <a:buSzPts val="1200"/>
              <a:buFont typeface="Wingdings" panose="05000000000000000000" pitchFamily="2" charset="2"/>
              <a:buChar char=""/>
              <a:tabLst>
                <a:tab pos="1333500" algn="l"/>
                <a:tab pos="1334135" algn="l"/>
              </a:tabLst>
            </a:pPr>
            <a:r>
              <a:rPr lang="en-US" sz="2400" dirty="0">
                <a:solidFill>
                  <a:schemeClr val="accent1">
                    <a:lumMod val="50000"/>
                  </a:schemeClr>
                </a:solidFill>
                <a:effectLst/>
                <a:ea typeface="Wingdings" panose="05000000000000000000" pitchFamily="2" charset="2"/>
                <a:cs typeface="Wingdings" panose="05000000000000000000" pitchFamily="2" charset="2"/>
              </a:rPr>
              <a:t>All MHS required repairs must be completed prior to submission of DHAP loan</a:t>
            </a:r>
            <a:r>
              <a:rPr lang="en-US" sz="2400" spc="-30" dirty="0">
                <a:solidFill>
                  <a:schemeClr val="accent1">
                    <a:lumMod val="50000"/>
                  </a:schemeClr>
                </a:solidFill>
                <a:effectLst/>
                <a:ea typeface="Wingdings" panose="05000000000000000000" pitchFamily="2" charset="2"/>
                <a:cs typeface="Wingdings" panose="05000000000000000000" pitchFamily="2" charset="2"/>
              </a:rPr>
              <a:t> </a:t>
            </a:r>
            <a:r>
              <a:rPr lang="en-US" sz="2400" dirty="0">
                <a:solidFill>
                  <a:schemeClr val="accent1">
                    <a:lumMod val="50000"/>
                  </a:schemeClr>
                </a:solidFill>
                <a:effectLst/>
                <a:ea typeface="Wingdings" panose="05000000000000000000" pitchFamily="2" charset="2"/>
                <a:cs typeface="Wingdings" panose="05000000000000000000" pitchFamily="2" charset="2"/>
              </a:rPr>
              <a:t>file.</a:t>
            </a:r>
          </a:p>
          <a:p>
            <a:pPr marL="0" marR="0" indent="0">
              <a:spcBef>
                <a:spcPts val="30"/>
              </a:spcBef>
              <a:spcAft>
                <a:spcPts val="0"/>
              </a:spcAft>
              <a:buNone/>
            </a:pPr>
            <a:endParaRPr lang="en-US" sz="2400" dirty="0">
              <a:solidFill>
                <a:schemeClr val="accent1">
                  <a:lumMod val="50000"/>
                </a:schemeClr>
              </a:solidFill>
              <a:effectLst/>
              <a:ea typeface="Times New Roman" panose="02020603050405020304" pitchFamily="18" charset="0"/>
            </a:endParaRPr>
          </a:p>
          <a:p>
            <a:pPr marL="342900" marR="0" lvl="0" indent="-342900">
              <a:spcBef>
                <a:spcPts val="5"/>
              </a:spcBef>
              <a:spcAft>
                <a:spcPts val="0"/>
              </a:spcAft>
              <a:buSzPts val="1200"/>
              <a:buFont typeface="Wingdings" panose="05000000000000000000" pitchFamily="2" charset="2"/>
              <a:buChar char=""/>
              <a:tabLst>
                <a:tab pos="876300" algn="l"/>
                <a:tab pos="876935" algn="l"/>
              </a:tabLst>
            </a:pPr>
            <a:r>
              <a:rPr lang="en-US" sz="2400" dirty="0">
                <a:solidFill>
                  <a:schemeClr val="accent1">
                    <a:lumMod val="50000"/>
                  </a:schemeClr>
                </a:solidFill>
                <a:effectLst/>
                <a:ea typeface="Wingdings" panose="05000000000000000000" pitchFamily="2" charset="2"/>
                <a:cs typeface="Wingdings" panose="05000000000000000000" pitchFamily="2" charset="2"/>
              </a:rPr>
              <a:t>FHA 203K loans are not eligible for DHAP</a:t>
            </a:r>
            <a:r>
              <a:rPr lang="en-US" sz="2400" spc="-5" dirty="0">
                <a:solidFill>
                  <a:schemeClr val="accent1">
                    <a:lumMod val="50000"/>
                  </a:schemeClr>
                </a:solidFill>
                <a:effectLst/>
                <a:ea typeface="Wingdings" panose="05000000000000000000" pitchFamily="2" charset="2"/>
                <a:cs typeface="Wingdings" panose="05000000000000000000" pitchFamily="2" charset="2"/>
              </a:rPr>
              <a:t> </a:t>
            </a:r>
            <a:r>
              <a:rPr lang="en-US" sz="2400" dirty="0">
                <a:solidFill>
                  <a:schemeClr val="accent1">
                    <a:lumMod val="50000"/>
                  </a:schemeClr>
                </a:solidFill>
                <a:effectLst/>
                <a:ea typeface="Wingdings" panose="05000000000000000000" pitchFamily="2" charset="2"/>
                <a:cs typeface="Wingdings" panose="05000000000000000000" pitchFamily="2" charset="2"/>
              </a:rPr>
              <a:t>funding.</a:t>
            </a:r>
          </a:p>
          <a:p>
            <a:pPr lvl="1"/>
            <a:endParaRPr lang="en-US" dirty="0"/>
          </a:p>
        </p:txBody>
      </p:sp>
    </p:spTree>
    <p:extLst>
      <p:ext uri="{BB962C8B-B14F-4D97-AF65-F5344CB8AC3E}">
        <p14:creationId xmlns:p14="http://schemas.microsoft.com/office/powerpoint/2010/main" val="26981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C1DE59-A504-474D-9B10-B4979BFDADC1}"/>
              </a:ext>
            </a:extLst>
          </p:cNvPr>
          <p:cNvSpPr>
            <a:spLocks noGrp="1"/>
          </p:cNvSpPr>
          <p:nvPr>
            <p:ph type="body" sz="quarter" idx="13"/>
          </p:nvPr>
        </p:nvSpPr>
        <p:spPr>
          <a:xfrm>
            <a:off x="708890" y="290370"/>
            <a:ext cx="9658999" cy="706438"/>
          </a:xfrm>
        </p:spPr>
        <p:txBody>
          <a:bodyPr>
            <a:normAutofit fontScale="92500"/>
          </a:bodyPr>
          <a:lstStyle/>
          <a:p>
            <a:r>
              <a:rPr lang="en-US" dirty="0"/>
              <a:t>Funding Determination &amp; Requirements</a:t>
            </a:r>
          </a:p>
          <a:p>
            <a:endParaRPr lang="en-US" dirty="0"/>
          </a:p>
        </p:txBody>
      </p:sp>
      <p:sp>
        <p:nvSpPr>
          <p:cNvPr id="2" name="Slide Number Placeholder 1">
            <a:extLst>
              <a:ext uri="{FF2B5EF4-FFF2-40B4-BE49-F238E27FC236}">
                <a16:creationId xmlns:a16="http://schemas.microsoft.com/office/drawing/2014/main" id="{9F04780E-D006-45E5-8B5E-5F431DC1DEE4}"/>
              </a:ext>
            </a:extLst>
          </p:cNvPr>
          <p:cNvSpPr>
            <a:spLocks noGrp="1"/>
          </p:cNvSpPr>
          <p:nvPr>
            <p:ph type="sldNum" sz="quarter" idx="12"/>
          </p:nvPr>
        </p:nvSpPr>
        <p:spPr/>
        <p:txBody>
          <a:bodyPr/>
          <a:lstStyle/>
          <a:p>
            <a:fld id="{09918B91-4B66-40C9-B3FB-70033B0922BB}" type="slidenum">
              <a:rPr lang="en-US" smtClean="0"/>
              <a:pPr/>
              <a:t>14</a:t>
            </a:fld>
            <a:endParaRPr lang="en-US"/>
          </a:p>
        </p:txBody>
      </p:sp>
      <p:sp>
        <p:nvSpPr>
          <p:cNvPr id="6" name="Text Placeholder 5">
            <a:extLst>
              <a:ext uri="{FF2B5EF4-FFF2-40B4-BE49-F238E27FC236}">
                <a16:creationId xmlns:a16="http://schemas.microsoft.com/office/drawing/2014/main" id="{54E6A800-8458-4113-94F5-CB37E1EE35E1}"/>
              </a:ext>
            </a:extLst>
          </p:cNvPr>
          <p:cNvSpPr>
            <a:spLocks noGrp="1"/>
          </p:cNvSpPr>
          <p:nvPr>
            <p:ph sz="quarter" idx="16"/>
          </p:nvPr>
        </p:nvSpPr>
        <p:spPr>
          <a:xfrm>
            <a:off x="708890" y="1149288"/>
            <a:ext cx="10873510" cy="5304041"/>
          </a:xfrm>
        </p:spPr>
        <p:txBody>
          <a:bodyPr vert="horz" lIns="91440" tIns="45720" rIns="91440" bIns="45720" rtlCol="0" anchor="t">
            <a:normAutofit fontScale="32500" lnSpcReduction="20000"/>
          </a:bodyPr>
          <a:lstStyle/>
          <a:p>
            <a:pPr marL="0" marR="0" lvl="0" indent="0">
              <a:lnSpc>
                <a:spcPct val="115000"/>
              </a:lnSpc>
              <a:spcBef>
                <a:spcPts val="0"/>
              </a:spcBef>
              <a:spcAft>
                <a:spcPts val="0"/>
              </a:spcAft>
              <a:buNone/>
            </a:pPr>
            <a:endParaRPr lang="en-US" sz="5000" dirty="0">
              <a:solidFill>
                <a:srgbClr val="012555"/>
              </a:solidFill>
              <a:effectLst/>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7200" dirty="0">
                <a:solidFill>
                  <a:srgbClr val="012555"/>
                </a:solidFill>
                <a:ea typeface="Times New Roman" panose="02020603050405020304" pitchFamily="18" charset="0"/>
              </a:rPr>
              <a:t>The actual amount of assistance is based on need as determined by the sales price, an approved primary mortgage loan and closing costs.  A preliminary closing disclosure from the mortgage lender is required with an estimate of all closing costs (lender/title fees), escrows, prepaids and applicable credits.</a:t>
            </a:r>
          </a:p>
          <a:p>
            <a:pPr marL="0" marR="0" lvl="0" indent="0">
              <a:lnSpc>
                <a:spcPct val="115000"/>
              </a:lnSpc>
              <a:spcBef>
                <a:spcPts val="0"/>
              </a:spcBef>
              <a:spcAft>
                <a:spcPts val="0"/>
              </a:spcAft>
              <a:buNone/>
            </a:pPr>
            <a:endParaRPr lang="en-US" sz="5000" dirty="0">
              <a:solidFill>
                <a:srgbClr val="012555"/>
              </a:solidFill>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7200" dirty="0">
                <a:solidFill>
                  <a:srgbClr val="012555"/>
                </a:solidFill>
                <a:ea typeface="Times New Roman" panose="02020603050405020304" pitchFamily="18" charset="0"/>
              </a:rPr>
              <a:t>The primary mortgage loan must meet the following debt to income ratios:</a:t>
            </a:r>
          </a:p>
          <a:p>
            <a:pPr marL="800100" lvl="1" indent="-342900">
              <a:lnSpc>
                <a:spcPct val="115000"/>
              </a:lnSpc>
              <a:spcBef>
                <a:spcPts val="0"/>
              </a:spcBef>
              <a:buFont typeface="Wingdings" panose="05000000000000000000" pitchFamily="2" charset="2"/>
              <a:buChar char=""/>
            </a:pPr>
            <a:r>
              <a:rPr lang="en-US" sz="7200" dirty="0">
                <a:solidFill>
                  <a:srgbClr val="012555"/>
                </a:solidFill>
                <a:ea typeface="Times New Roman" panose="02020603050405020304" pitchFamily="18" charset="0"/>
              </a:rPr>
              <a:t>Housing Expense to Income Ratio (front ratio) – not to exceed 35%</a:t>
            </a:r>
          </a:p>
          <a:p>
            <a:pPr marL="800100" lvl="1" indent="-342900">
              <a:lnSpc>
                <a:spcPct val="115000"/>
              </a:lnSpc>
              <a:spcBef>
                <a:spcPts val="0"/>
              </a:spcBef>
              <a:buFont typeface="Wingdings" panose="05000000000000000000" pitchFamily="2" charset="2"/>
              <a:buChar char=""/>
            </a:pPr>
            <a:r>
              <a:rPr lang="en-US" sz="7200" dirty="0">
                <a:solidFill>
                  <a:srgbClr val="012555"/>
                </a:solidFill>
                <a:ea typeface="Times New Roman" panose="02020603050405020304" pitchFamily="18" charset="0"/>
              </a:rPr>
              <a:t>Total Debt to Income Ratio (back ratio) – not to exceed 45%</a:t>
            </a:r>
          </a:p>
          <a:p>
            <a:pPr marL="800100" lvl="1" indent="-342900">
              <a:lnSpc>
                <a:spcPct val="115000"/>
              </a:lnSpc>
              <a:spcBef>
                <a:spcPts val="0"/>
              </a:spcBef>
              <a:buFont typeface="Wingdings" panose="05000000000000000000" pitchFamily="2" charset="2"/>
              <a:buChar char=""/>
            </a:pPr>
            <a:endParaRPr lang="en-US" sz="5000" dirty="0">
              <a:solidFill>
                <a:srgbClr val="012555"/>
              </a:solidFill>
              <a:ea typeface="Times New Roman" panose="02020603050405020304" pitchFamily="18" charset="0"/>
            </a:endParaRPr>
          </a:p>
          <a:p>
            <a:pPr lvl="1"/>
            <a:endParaRPr lang="en-US" dirty="0"/>
          </a:p>
        </p:txBody>
      </p:sp>
    </p:spTree>
    <p:extLst>
      <p:ext uri="{BB962C8B-B14F-4D97-AF65-F5344CB8AC3E}">
        <p14:creationId xmlns:p14="http://schemas.microsoft.com/office/powerpoint/2010/main" val="401543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C1DE59-A504-474D-9B10-B4979BFDADC1}"/>
              </a:ext>
            </a:extLst>
          </p:cNvPr>
          <p:cNvSpPr>
            <a:spLocks noGrp="1"/>
          </p:cNvSpPr>
          <p:nvPr>
            <p:ph type="body" sz="quarter" idx="13"/>
          </p:nvPr>
        </p:nvSpPr>
        <p:spPr>
          <a:xfrm>
            <a:off x="708890" y="290370"/>
            <a:ext cx="9658999" cy="706438"/>
          </a:xfrm>
        </p:spPr>
        <p:txBody>
          <a:bodyPr>
            <a:normAutofit fontScale="92500"/>
          </a:bodyPr>
          <a:lstStyle/>
          <a:p>
            <a:r>
              <a:rPr lang="en-US" dirty="0"/>
              <a:t>Funding Determination &amp; Requirements</a:t>
            </a:r>
          </a:p>
          <a:p>
            <a:endParaRPr lang="en-US" dirty="0"/>
          </a:p>
        </p:txBody>
      </p:sp>
      <p:sp>
        <p:nvSpPr>
          <p:cNvPr id="2" name="Slide Number Placeholder 1">
            <a:extLst>
              <a:ext uri="{FF2B5EF4-FFF2-40B4-BE49-F238E27FC236}">
                <a16:creationId xmlns:a16="http://schemas.microsoft.com/office/drawing/2014/main" id="{9F04780E-D006-45E5-8B5E-5F431DC1DEE4}"/>
              </a:ext>
            </a:extLst>
          </p:cNvPr>
          <p:cNvSpPr>
            <a:spLocks noGrp="1"/>
          </p:cNvSpPr>
          <p:nvPr>
            <p:ph type="sldNum" sz="quarter" idx="12"/>
          </p:nvPr>
        </p:nvSpPr>
        <p:spPr/>
        <p:txBody>
          <a:bodyPr/>
          <a:lstStyle/>
          <a:p>
            <a:fld id="{09918B91-4B66-40C9-B3FB-70033B0922BB}" type="slidenum">
              <a:rPr lang="en-US" smtClean="0"/>
              <a:pPr/>
              <a:t>15</a:t>
            </a:fld>
            <a:endParaRPr lang="en-US"/>
          </a:p>
        </p:txBody>
      </p:sp>
      <p:sp>
        <p:nvSpPr>
          <p:cNvPr id="6" name="Text Placeholder 5">
            <a:extLst>
              <a:ext uri="{FF2B5EF4-FFF2-40B4-BE49-F238E27FC236}">
                <a16:creationId xmlns:a16="http://schemas.microsoft.com/office/drawing/2014/main" id="{54E6A800-8458-4113-94F5-CB37E1EE35E1}"/>
              </a:ext>
            </a:extLst>
          </p:cNvPr>
          <p:cNvSpPr>
            <a:spLocks noGrp="1"/>
          </p:cNvSpPr>
          <p:nvPr>
            <p:ph sz="quarter" idx="16"/>
          </p:nvPr>
        </p:nvSpPr>
        <p:spPr>
          <a:xfrm>
            <a:off x="725255" y="1096140"/>
            <a:ext cx="10741490" cy="5357189"/>
          </a:xfrm>
        </p:spPr>
        <p:txBody>
          <a:bodyPr vert="horz" lIns="91440" tIns="45720" rIns="91440" bIns="45720" rtlCol="0" anchor="t">
            <a:normAutofit/>
          </a:bodyPr>
          <a:lstStyle/>
          <a:p>
            <a:pPr marL="342900" marR="0" lvl="0" indent="-342900">
              <a:lnSpc>
                <a:spcPct val="100000"/>
              </a:lnSpc>
              <a:spcBef>
                <a:spcPts val="0"/>
              </a:spcBef>
              <a:spcAft>
                <a:spcPts val="0"/>
              </a:spcAft>
              <a:buFont typeface="Wingdings" panose="05000000000000000000" pitchFamily="2" charset="2"/>
              <a:buChar char=""/>
            </a:pPr>
            <a:r>
              <a:rPr lang="en-US" sz="2400" dirty="0">
                <a:solidFill>
                  <a:srgbClr val="012555"/>
                </a:solidFill>
                <a:effectLst/>
                <a:ea typeface="Times New Roman" panose="02020603050405020304" pitchFamily="18" charset="0"/>
              </a:rPr>
              <a:t>Homebuyers are required to sign homebuyer written agreements for the assistance provided.</a:t>
            </a:r>
          </a:p>
          <a:p>
            <a:pPr marL="342900" marR="0" lvl="0" indent="-342900">
              <a:lnSpc>
                <a:spcPct val="100000"/>
              </a:lnSpc>
              <a:spcBef>
                <a:spcPts val="0"/>
              </a:spcBef>
              <a:spcAft>
                <a:spcPts val="0"/>
              </a:spcAft>
              <a:buFont typeface="Wingdings" panose="05000000000000000000" pitchFamily="2" charset="2"/>
              <a:buChar char=""/>
            </a:pPr>
            <a:endParaRPr lang="en-US" sz="2400" dirty="0">
              <a:solidFill>
                <a:srgbClr val="012555"/>
              </a:solidFill>
              <a:ea typeface="Times New Roman" panose="02020603050405020304" pitchFamily="18" charset="0"/>
            </a:endParaRPr>
          </a:p>
          <a:p>
            <a:pPr marL="342900" marR="0" lvl="0" indent="-342900">
              <a:lnSpc>
                <a:spcPct val="100000"/>
              </a:lnSpc>
              <a:spcBef>
                <a:spcPts val="0"/>
              </a:spcBef>
              <a:spcAft>
                <a:spcPts val="0"/>
              </a:spcAft>
              <a:buFont typeface="Wingdings" panose="05000000000000000000" pitchFamily="2" charset="2"/>
              <a:buChar char=""/>
            </a:pPr>
            <a:r>
              <a:rPr lang="en-US" sz="2400" dirty="0">
                <a:solidFill>
                  <a:srgbClr val="012555"/>
                </a:solidFill>
                <a:effectLst/>
                <a:ea typeface="Times New Roman" panose="02020603050405020304" pitchFamily="18" charset="0"/>
              </a:rPr>
              <a:t>These loans are secured by a second lien on the</a:t>
            </a:r>
            <a:r>
              <a:rPr lang="en-US" sz="2400" spc="-75" dirty="0">
                <a:solidFill>
                  <a:srgbClr val="012555"/>
                </a:solidFill>
                <a:effectLst/>
                <a:ea typeface="Times New Roman" panose="02020603050405020304" pitchFamily="18" charset="0"/>
              </a:rPr>
              <a:t> </a:t>
            </a:r>
            <a:r>
              <a:rPr lang="en-US" sz="2400" dirty="0">
                <a:solidFill>
                  <a:srgbClr val="012555"/>
                </a:solidFill>
                <a:effectLst/>
                <a:ea typeface="Times New Roman" panose="02020603050405020304" pitchFamily="18" charset="0"/>
              </a:rPr>
              <a:t>property.</a:t>
            </a:r>
          </a:p>
          <a:p>
            <a:pPr marL="0" marR="0" lvl="0" indent="0">
              <a:lnSpc>
                <a:spcPct val="100000"/>
              </a:lnSpc>
              <a:spcBef>
                <a:spcPts val="0"/>
              </a:spcBef>
              <a:spcAft>
                <a:spcPts val="0"/>
              </a:spcAft>
              <a:buNone/>
            </a:pPr>
            <a:endParaRPr lang="en-US" sz="2400" dirty="0">
              <a:solidFill>
                <a:srgbClr val="012555"/>
              </a:solidFill>
              <a:effectLst/>
              <a:ea typeface="Times New Roman" panose="02020603050405020304" pitchFamily="18" charset="0"/>
            </a:endParaRPr>
          </a:p>
          <a:p>
            <a:pPr marL="342900" marR="0" lvl="0" indent="-342900">
              <a:lnSpc>
                <a:spcPct val="100000"/>
              </a:lnSpc>
              <a:spcBef>
                <a:spcPts val="0"/>
              </a:spcBef>
              <a:spcAft>
                <a:spcPts val="0"/>
              </a:spcAft>
              <a:buFont typeface="Wingdings" panose="05000000000000000000" pitchFamily="2" charset="2"/>
              <a:buChar char=""/>
            </a:pPr>
            <a:r>
              <a:rPr lang="en-US" sz="2400" dirty="0">
                <a:solidFill>
                  <a:srgbClr val="012555"/>
                </a:solidFill>
                <a:ea typeface="Times New Roman" panose="02020603050405020304" pitchFamily="18" charset="0"/>
              </a:rPr>
              <a:t>Funding will be provided at closing at an approved title company.</a:t>
            </a:r>
          </a:p>
          <a:p>
            <a:pPr marL="342900" marR="0" lvl="0" indent="-342900">
              <a:lnSpc>
                <a:spcPct val="100000"/>
              </a:lnSpc>
              <a:spcBef>
                <a:spcPts val="0"/>
              </a:spcBef>
              <a:spcAft>
                <a:spcPts val="0"/>
              </a:spcAft>
              <a:buFont typeface="Wingdings" panose="05000000000000000000" pitchFamily="2" charset="2"/>
              <a:buChar char=""/>
            </a:pPr>
            <a:endParaRPr lang="en-US" sz="2400" dirty="0">
              <a:solidFill>
                <a:srgbClr val="012555"/>
              </a:solidFill>
              <a:effectLst/>
              <a:ea typeface="Times New Roman" panose="02020603050405020304" pitchFamily="18" charset="0"/>
            </a:endParaRPr>
          </a:p>
          <a:p>
            <a:pPr marL="342900" marR="0" lvl="0" indent="-342900">
              <a:lnSpc>
                <a:spcPct val="100000"/>
              </a:lnSpc>
              <a:spcBef>
                <a:spcPts val="0"/>
              </a:spcBef>
              <a:spcAft>
                <a:spcPts val="0"/>
              </a:spcAft>
              <a:buFont typeface="Wingdings" panose="05000000000000000000" pitchFamily="2" charset="2"/>
              <a:buChar char=""/>
            </a:pPr>
            <a:r>
              <a:rPr lang="en-US" sz="2400" dirty="0">
                <a:solidFill>
                  <a:srgbClr val="012555"/>
                </a:solidFill>
                <a:ea typeface="Times New Roman" panose="02020603050405020304" pitchFamily="18" charset="0"/>
              </a:rPr>
              <a:t>Source of funding is provided by HOME Investment Partnership Program, Community Development Block Grant Program and General Funds.</a:t>
            </a:r>
            <a:endParaRPr lang="en-US" sz="2400" dirty="0">
              <a:solidFill>
                <a:srgbClr val="012555"/>
              </a:solidFill>
              <a:effectLst/>
              <a:ea typeface="Times New Roman" panose="02020603050405020304" pitchFamily="18" charset="0"/>
            </a:endParaRPr>
          </a:p>
          <a:p>
            <a:pPr marL="0" marR="0" lvl="0" indent="0">
              <a:lnSpc>
                <a:spcPct val="115000"/>
              </a:lnSpc>
              <a:spcBef>
                <a:spcPts val="0"/>
              </a:spcBef>
              <a:spcAft>
                <a:spcPts val="0"/>
              </a:spcAft>
              <a:buNone/>
            </a:pPr>
            <a:endParaRPr lang="en-US" sz="2400" dirty="0">
              <a:effectLst/>
              <a:ea typeface="Times New Roman" panose="02020603050405020304" pitchFamily="18" charset="0"/>
            </a:endParaRPr>
          </a:p>
          <a:p>
            <a:pPr lvl="1"/>
            <a:endParaRPr lang="en-US" dirty="0"/>
          </a:p>
        </p:txBody>
      </p:sp>
    </p:spTree>
    <p:extLst>
      <p:ext uri="{BB962C8B-B14F-4D97-AF65-F5344CB8AC3E}">
        <p14:creationId xmlns:p14="http://schemas.microsoft.com/office/powerpoint/2010/main" val="222821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C1DE59-A504-474D-9B10-B4979BFDADC1}"/>
              </a:ext>
            </a:extLst>
          </p:cNvPr>
          <p:cNvSpPr>
            <a:spLocks noGrp="1"/>
          </p:cNvSpPr>
          <p:nvPr>
            <p:ph type="body" sz="quarter" idx="13"/>
          </p:nvPr>
        </p:nvSpPr>
        <p:spPr>
          <a:xfrm>
            <a:off x="708890" y="290370"/>
            <a:ext cx="9658999" cy="706438"/>
          </a:xfrm>
        </p:spPr>
        <p:txBody>
          <a:bodyPr>
            <a:normAutofit fontScale="92500"/>
          </a:bodyPr>
          <a:lstStyle/>
          <a:p>
            <a:r>
              <a:rPr lang="en-US" dirty="0"/>
              <a:t>Funding Determination &amp; Requirements</a:t>
            </a:r>
          </a:p>
          <a:p>
            <a:endParaRPr lang="en-US" dirty="0"/>
          </a:p>
        </p:txBody>
      </p:sp>
      <p:sp>
        <p:nvSpPr>
          <p:cNvPr id="2" name="Slide Number Placeholder 1">
            <a:extLst>
              <a:ext uri="{FF2B5EF4-FFF2-40B4-BE49-F238E27FC236}">
                <a16:creationId xmlns:a16="http://schemas.microsoft.com/office/drawing/2014/main" id="{9F04780E-D006-45E5-8B5E-5F431DC1DEE4}"/>
              </a:ext>
            </a:extLst>
          </p:cNvPr>
          <p:cNvSpPr>
            <a:spLocks noGrp="1"/>
          </p:cNvSpPr>
          <p:nvPr>
            <p:ph type="sldNum" sz="quarter" idx="12"/>
          </p:nvPr>
        </p:nvSpPr>
        <p:spPr/>
        <p:txBody>
          <a:bodyPr/>
          <a:lstStyle/>
          <a:p>
            <a:fld id="{09918B91-4B66-40C9-B3FB-70033B0922BB}" type="slidenum">
              <a:rPr lang="en-US" smtClean="0"/>
              <a:pPr/>
              <a:t>16</a:t>
            </a:fld>
            <a:endParaRPr lang="en-US"/>
          </a:p>
        </p:txBody>
      </p:sp>
      <p:sp>
        <p:nvSpPr>
          <p:cNvPr id="6" name="Text Placeholder 5">
            <a:extLst>
              <a:ext uri="{FF2B5EF4-FFF2-40B4-BE49-F238E27FC236}">
                <a16:creationId xmlns:a16="http://schemas.microsoft.com/office/drawing/2014/main" id="{54E6A800-8458-4113-94F5-CB37E1EE35E1}"/>
              </a:ext>
            </a:extLst>
          </p:cNvPr>
          <p:cNvSpPr>
            <a:spLocks noGrp="1"/>
          </p:cNvSpPr>
          <p:nvPr>
            <p:ph sz="quarter" idx="16"/>
          </p:nvPr>
        </p:nvSpPr>
        <p:spPr>
          <a:xfrm>
            <a:off x="725255" y="1096140"/>
            <a:ext cx="10741490" cy="5357189"/>
          </a:xfrm>
        </p:spPr>
        <p:txBody>
          <a:bodyPr vert="horz" lIns="91440" tIns="45720" rIns="91440" bIns="45720" rtlCol="0" anchor="t">
            <a:normAutofit/>
          </a:bodyPr>
          <a:lstStyle/>
          <a:p>
            <a:pPr marL="0" marR="0" lvl="0" indent="0">
              <a:lnSpc>
                <a:spcPct val="115000"/>
              </a:lnSpc>
              <a:spcBef>
                <a:spcPts val="0"/>
              </a:spcBef>
              <a:spcAft>
                <a:spcPts val="0"/>
              </a:spcAft>
              <a:buNone/>
            </a:pPr>
            <a:endParaRPr lang="en-US" sz="2400" dirty="0">
              <a:effectLst/>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2400" dirty="0">
                <a:solidFill>
                  <a:srgbClr val="012555"/>
                </a:solidFill>
                <a:effectLst/>
                <a:ea typeface="Times New Roman" panose="02020603050405020304" pitchFamily="18" charset="0"/>
              </a:rPr>
              <a:t>Subsidies are subject to fund availability on a first-come, first-served basis. Acceptance of an application for DHAP in no way constitutes a commitment or obligation on the part of the City of Dallas. </a:t>
            </a:r>
          </a:p>
          <a:p>
            <a:pPr marL="0" marR="0" lvl="0" indent="0">
              <a:lnSpc>
                <a:spcPct val="115000"/>
              </a:lnSpc>
              <a:spcBef>
                <a:spcPts val="0"/>
              </a:spcBef>
              <a:spcAft>
                <a:spcPts val="0"/>
              </a:spcAft>
              <a:buNone/>
            </a:pPr>
            <a:endParaRPr lang="en-US" sz="2400" dirty="0">
              <a:solidFill>
                <a:srgbClr val="012555"/>
              </a:solidFill>
              <a:effectLst/>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2400" dirty="0">
                <a:solidFill>
                  <a:srgbClr val="012555"/>
                </a:solidFill>
              </a:rPr>
              <a:t>No commitment is made or implied until the City of Dallas has approved funding for each application.</a:t>
            </a:r>
          </a:p>
          <a:p>
            <a:pPr marL="0" marR="0" lvl="0" indent="0">
              <a:lnSpc>
                <a:spcPct val="115000"/>
              </a:lnSpc>
              <a:spcBef>
                <a:spcPts val="0"/>
              </a:spcBef>
              <a:spcAft>
                <a:spcPts val="0"/>
              </a:spcAft>
              <a:buNone/>
            </a:pPr>
            <a:endParaRPr lang="en-US" sz="2400" dirty="0">
              <a:solidFill>
                <a:srgbClr val="012555"/>
              </a:solidFill>
            </a:endParaRPr>
          </a:p>
          <a:p>
            <a:pPr marL="342900" marR="0" lvl="0" indent="-342900">
              <a:lnSpc>
                <a:spcPct val="115000"/>
              </a:lnSpc>
              <a:spcBef>
                <a:spcPts val="0"/>
              </a:spcBef>
              <a:spcAft>
                <a:spcPts val="0"/>
              </a:spcAft>
              <a:buFont typeface="Wingdings" panose="05000000000000000000" pitchFamily="2" charset="2"/>
              <a:buChar char=""/>
            </a:pPr>
            <a:r>
              <a:rPr lang="en-US" sz="2400" dirty="0">
                <a:solidFill>
                  <a:srgbClr val="012555"/>
                </a:solidFill>
              </a:rPr>
              <a:t>Due to funding limitations, no applicant should assume any commitment even when an applicant must expend personal funds to meet application requirements</a:t>
            </a:r>
            <a:r>
              <a:rPr lang="en-US" sz="1800" dirty="0">
                <a:solidFill>
                  <a:srgbClr val="012555"/>
                </a:solidFill>
                <a:effectLst/>
                <a:latin typeface="Times New Roman" panose="02020603050405020304" pitchFamily="18" charset="0"/>
                <a:ea typeface="Times New Roman" panose="02020603050405020304" pitchFamily="18" charset="0"/>
              </a:rPr>
              <a:t>.</a:t>
            </a:r>
            <a:endParaRPr lang="en-US" sz="2400" dirty="0">
              <a:solidFill>
                <a:srgbClr val="012555"/>
              </a:solidFill>
              <a:effectLst/>
              <a:ea typeface="Times New Roman" panose="02020603050405020304" pitchFamily="18" charset="0"/>
            </a:endParaRPr>
          </a:p>
          <a:p>
            <a:pPr lvl="1"/>
            <a:endParaRPr lang="en-US" dirty="0"/>
          </a:p>
        </p:txBody>
      </p:sp>
    </p:spTree>
    <p:extLst>
      <p:ext uri="{BB962C8B-B14F-4D97-AF65-F5344CB8AC3E}">
        <p14:creationId xmlns:p14="http://schemas.microsoft.com/office/powerpoint/2010/main" val="2414703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C1DE59-A504-474D-9B10-B4979BFDADC1}"/>
              </a:ext>
            </a:extLst>
          </p:cNvPr>
          <p:cNvSpPr>
            <a:spLocks noGrp="1"/>
          </p:cNvSpPr>
          <p:nvPr>
            <p:ph type="body" sz="quarter" idx="13"/>
          </p:nvPr>
        </p:nvSpPr>
        <p:spPr>
          <a:xfrm>
            <a:off x="708890" y="290370"/>
            <a:ext cx="9658999" cy="706438"/>
          </a:xfrm>
        </p:spPr>
        <p:txBody>
          <a:bodyPr>
            <a:normAutofit/>
          </a:bodyPr>
          <a:lstStyle/>
          <a:p>
            <a:r>
              <a:rPr lang="en-US" dirty="0"/>
              <a:t>How to Apply</a:t>
            </a:r>
          </a:p>
          <a:p>
            <a:endParaRPr lang="en-US" dirty="0"/>
          </a:p>
        </p:txBody>
      </p:sp>
      <p:sp>
        <p:nvSpPr>
          <p:cNvPr id="2" name="Slide Number Placeholder 1">
            <a:extLst>
              <a:ext uri="{FF2B5EF4-FFF2-40B4-BE49-F238E27FC236}">
                <a16:creationId xmlns:a16="http://schemas.microsoft.com/office/drawing/2014/main" id="{9F04780E-D006-45E5-8B5E-5F431DC1DEE4}"/>
              </a:ext>
            </a:extLst>
          </p:cNvPr>
          <p:cNvSpPr>
            <a:spLocks noGrp="1"/>
          </p:cNvSpPr>
          <p:nvPr>
            <p:ph type="sldNum" sz="quarter" idx="12"/>
          </p:nvPr>
        </p:nvSpPr>
        <p:spPr/>
        <p:txBody>
          <a:bodyPr/>
          <a:lstStyle/>
          <a:p>
            <a:fld id="{09918B91-4B66-40C9-B3FB-70033B0922BB}" type="slidenum">
              <a:rPr lang="en-US" smtClean="0"/>
              <a:pPr/>
              <a:t>17</a:t>
            </a:fld>
            <a:endParaRPr lang="en-US"/>
          </a:p>
        </p:txBody>
      </p:sp>
      <p:sp>
        <p:nvSpPr>
          <p:cNvPr id="6" name="Text Placeholder 5">
            <a:extLst>
              <a:ext uri="{FF2B5EF4-FFF2-40B4-BE49-F238E27FC236}">
                <a16:creationId xmlns:a16="http://schemas.microsoft.com/office/drawing/2014/main" id="{54E6A800-8458-4113-94F5-CB37E1EE35E1}"/>
              </a:ext>
            </a:extLst>
          </p:cNvPr>
          <p:cNvSpPr>
            <a:spLocks noGrp="1"/>
          </p:cNvSpPr>
          <p:nvPr>
            <p:ph sz="quarter" idx="16"/>
          </p:nvPr>
        </p:nvSpPr>
        <p:spPr>
          <a:xfrm>
            <a:off x="725255" y="1096140"/>
            <a:ext cx="10741490" cy="5357189"/>
          </a:xfrm>
        </p:spPr>
        <p:txBody>
          <a:bodyPr vert="horz" lIns="91440" tIns="45720" rIns="91440" bIns="45720" rtlCol="0" anchor="t">
            <a:normAutofit/>
          </a:bodyPr>
          <a:lstStyle/>
          <a:p>
            <a:pPr marL="0" marR="0" lvl="0" indent="0">
              <a:lnSpc>
                <a:spcPct val="115000"/>
              </a:lnSpc>
              <a:spcBef>
                <a:spcPts val="0"/>
              </a:spcBef>
              <a:spcAft>
                <a:spcPts val="0"/>
              </a:spcAft>
              <a:buNone/>
            </a:pPr>
            <a:endParaRPr lang="en-US" sz="2400" dirty="0">
              <a:effectLst/>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2400" dirty="0">
                <a:solidFill>
                  <a:srgbClr val="012555"/>
                </a:solidFill>
                <a:ea typeface="Times New Roman" panose="02020603050405020304" pitchFamily="18" charset="0"/>
              </a:rPr>
              <a:t>Prequalification is required.</a:t>
            </a:r>
            <a:endParaRPr lang="en-US" sz="2400" dirty="0">
              <a:solidFill>
                <a:srgbClr val="012555"/>
              </a:solidFill>
              <a:effectLst/>
              <a:ea typeface="Times New Roman" panose="02020603050405020304" pitchFamily="18" charset="0"/>
            </a:endParaRPr>
          </a:p>
          <a:p>
            <a:pPr marL="0" marR="0" lvl="0" indent="0">
              <a:lnSpc>
                <a:spcPct val="115000"/>
              </a:lnSpc>
              <a:spcBef>
                <a:spcPts val="0"/>
              </a:spcBef>
              <a:spcAft>
                <a:spcPts val="0"/>
              </a:spcAft>
              <a:buNone/>
            </a:pPr>
            <a:endParaRPr lang="en-US" sz="2400" dirty="0">
              <a:effectLst/>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2400" dirty="0">
                <a:solidFill>
                  <a:srgbClr val="012555"/>
                </a:solidFill>
              </a:rPr>
              <a:t>Visit our website</a:t>
            </a:r>
            <a:r>
              <a:rPr lang="en-US" sz="2400" dirty="0"/>
              <a:t>, www.dallascityhall.com/DHAP</a:t>
            </a:r>
          </a:p>
          <a:p>
            <a:pPr marL="0" marR="0" lvl="0" indent="0">
              <a:lnSpc>
                <a:spcPct val="115000"/>
              </a:lnSpc>
              <a:spcBef>
                <a:spcPts val="0"/>
              </a:spcBef>
              <a:spcAft>
                <a:spcPts val="0"/>
              </a:spcAft>
              <a:buNone/>
            </a:pPr>
            <a:endParaRPr lang="en-US" sz="2400" dirty="0"/>
          </a:p>
          <a:p>
            <a:pPr marL="342900" marR="0" lvl="0" indent="-342900">
              <a:lnSpc>
                <a:spcPct val="115000"/>
              </a:lnSpc>
              <a:spcBef>
                <a:spcPts val="0"/>
              </a:spcBef>
              <a:spcAft>
                <a:spcPts val="0"/>
              </a:spcAft>
              <a:buFont typeface="Wingdings" panose="05000000000000000000" pitchFamily="2" charset="2"/>
              <a:buChar char=""/>
            </a:pPr>
            <a:r>
              <a:rPr lang="en-US" sz="2400" dirty="0">
                <a:solidFill>
                  <a:srgbClr val="012555"/>
                </a:solidFill>
              </a:rPr>
              <a:t>Call us at 214-670-3644 for information </a:t>
            </a:r>
            <a:endParaRPr lang="en-US" sz="2400" dirty="0">
              <a:solidFill>
                <a:srgbClr val="012555"/>
              </a:solidFill>
              <a:effectLst/>
              <a:ea typeface="Times New Roman" panose="02020603050405020304" pitchFamily="18" charset="0"/>
            </a:endParaRPr>
          </a:p>
          <a:p>
            <a:pPr lvl="1"/>
            <a:endParaRPr lang="en-US" dirty="0"/>
          </a:p>
        </p:txBody>
      </p:sp>
    </p:spTree>
    <p:extLst>
      <p:ext uri="{BB962C8B-B14F-4D97-AF65-F5344CB8AC3E}">
        <p14:creationId xmlns:p14="http://schemas.microsoft.com/office/powerpoint/2010/main" val="1445082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EBFDB-163F-4E7F-B3A8-1E7D26C90393}"/>
              </a:ext>
            </a:extLst>
          </p:cNvPr>
          <p:cNvSpPr>
            <a:spLocks noGrp="1"/>
          </p:cNvSpPr>
          <p:nvPr>
            <p:ph type="sldNum" sz="quarter" idx="12"/>
          </p:nvPr>
        </p:nvSpPr>
        <p:spPr/>
        <p:txBody>
          <a:bodyPr/>
          <a:lstStyle/>
          <a:p>
            <a:fld id="{09918B91-4B66-40C9-B3FB-70033B0922BB}" type="slidenum">
              <a:rPr lang="en-US" smtClean="0"/>
              <a:pPr/>
              <a:t>18</a:t>
            </a:fld>
            <a:endParaRPr lang="en-US"/>
          </a:p>
        </p:txBody>
      </p:sp>
      <p:sp>
        <p:nvSpPr>
          <p:cNvPr id="4" name="Content Placeholder 3">
            <a:extLst>
              <a:ext uri="{FF2B5EF4-FFF2-40B4-BE49-F238E27FC236}">
                <a16:creationId xmlns:a16="http://schemas.microsoft.com/office/drawing/2014/main" id="{DEEC25FC-C173-43AD-885A-EC3A1769C808}"/>
              </a:ext>
            </a:extLst>
          </p:cNvPr>
          <p:cNvSpPr>
            <a:spLocks noGrp="1"/>
          </p:cNvSpPr>
          <p:nvPr>
            <p:ph sz="quarter" idx="16"/>
          </p:nvPr>
        </p:nvSpPr>
        <p:spPr/>
        <p:txBody>
          <a:bodyPr/>
          <a:lstStyle/>
          <a:p>
            <a:r>
              <a:rPr lang="en-US" dirty="0"/>
              <a:t>Questions???</a:t>
            </a:r>
          </a:p>
        </p:txBody>
      </p:sp>
    </p:spTree>
    <p:extLst>
      <p:ext uri="{BB962C8B-B14F-4D97-AF65-F5344CB8AC3E}">
        <p14:creationId xmlns:p14="http://schemas.microsoft.com/office/powerpoint/2010/main" val="201588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a:t>Presentation Overview</a:t>
            </a:r>
          </a:p>
          <a:p>
            <a:endParaRPr lang="en-US"/>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a:t>
            </a:fld>
            <a:endParaRPr lang="en-US"/>
          </a:p>
        </p:txBody>
      </p:sp>
      <p:sp>
        <p:nvSpPr>
          <p:cNvPr id="18" name="Text Placeholder 17">
            <a:extLst>
              <a:ext uri="{FF2B5EF4-FFF2-40B4-BE49-F238E27FC236}">
                <a16:creationId xmlns:a16="http://schemas.microsoft.com/office/drawing/2014/main" id="{B9B10597-7927-4575-8616-C21D5BB6BAE2}"/>
              </a:ext>
            </a:extLst>
          </p:cNvPr>
          <p:cNvSpPr>
            <a:spLocks noGrp="1"/>
          </p:cNvSpPr>
          <p:nvPr>
            <p:ph sz="quarter" idx="16"/>
          </p:nvPr>
        </p:nvSpPr>
        <p:spPr/>
        <p:txBody>
          <a:bodyPr vert="horz" lIns="91440" tIns="45720" rIns="91440" bIns="45720" rtlCol="0" anchor="t">
            <a:normAutofit/>
          </a:bodyPr>
          <a:lstStyle/>
          <a:p>
            <a:r>
              <a:rPr lang="en-US" dirty="0">
                <a:solidFill>
                  <a:srgbClr val="012555"/>
                </a:solidFill>
              </a:rPr>
              <a:t>Background/History</a:t>
            </a:r>
          </a:p>
          <a:p>
            <a:r>
              <a:rPr lang="en-US" dirty="0">
                <a:solidFill>
                  <a:srgbClr val="012555"/>
                </a:solidFill>
              </a:rPr>
              <a:t>Purpose</a:t>
            </a:r>
          </a:p>
          <a:p>
            <a:r>
              <a:rPr lang="en-US" dirty="0">
                <a:solidFill>
                  <a:srgbClr val="012555"/>
                </a:solidFill>
              </a:rPr>
              <a:t>Applicant Requirements</a:t>
            </a:r>
          </a:p>
          <a:p>
            <a:r>
              <a:rPr lang="en-US" dirty="0">
                <a:solidFill>
                  <a:srgbClr val="012555"/>
                </a:solidFill>
              </a:rPr>
              <a:t>Property Requirements</a:t>
            </a:r>
          </a:p>
          <a:p>
            <a:r>
              <a:rPr lang="en-US" dirty="0">
                <a:solidFill>
                  <a:srgbClr val="012555"/>
                </a:solidFill>
              </a:rPr>
              <a:t>Funding Determination and Requirements</a:t>
            </a:r>
          </a:p>
          <a:p>
            <a:r>
              <a:rPr lang="en-US" dirty="0">
                <a:solidFill>
                  <a:srgbClr val="012555"/>
                </a:solidFill>
                <a:latin typeface="Century Gothic"/>
              </a:rPr>
              <a:t>How to apply</a:t>
            </a:r>
          </a:p>
        </p:txBody>
      </p:sp>
    </p:spTree>
    <p:extLst>
      <p:ext uri="{BB962C8B-B14F-4D97-AF65-F5344CB8AC3E}">
        <p14:creationId xmlns:p14="http://schemas.microsoft.com/office/powerpoint/2010/main" val="42431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a:t>Background/History</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3</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p:txBody>
          <a:bodyPr vert="horz" lIns="91440" tIns="45720" rIns="91440" bIns="45720" rtlCol="0" anchor="t">
            <a:normAutofit lnSpcReduction="10000"/>
          </a:bodyPr>
          <a:lstStyle/>
          <a:p>
            <a:r>
              <a:rPr lang="en-US" dirty="0">
                <a:solidFill>
                  <a:srgbClr val="012555"/>
                </a:solidFill>
              </a:rPr>
              <a:t>The City of Dallas has provided homebuyer assistance for over 33 years.</a:t>
            </a:r>
          </a:p>
          <a:p>
            <a:pPr marL="0" indent="0">
              <a:buNone/>
            </a:pPr>
            <a:endParaRPr lang="en-US" dirty="0">
              <a:solidFill>
                <a:srgbClr val="012555"/>
              </a:solidFill>
            </a:endParaRPr>
          </a:p>
          <a:p>
            <a:r>
              <a:rPr lang="en-US" dirty="0">
                <a:solidFill>
                  <a:srgbClr val="012555"/>
                </a:solidFill>
              </a:rPr>
              <a:t>Increase availability for affordable housing opportunities.</a:t>
            </a:r>
          </a:p>
          <a:p>
            <a:pPr marL="0" indent="0">
              <a:buNone/>
            </a:pPr>
            <a:endParaRPr lang="en-US" dirty="0">
              <a:solidFill>
                <a:srgbClr val="012555"/>
              </a:solidFill>
            </a:endParaRPr>
          </a:p>
          <a:p>
            <a:r>
              <a:rPr lang="en-US" dirty="0">
                <a:solidFill>
                  <a:srgbClr val="012555"/>
                </a:solidFill>
              </a:rPr>
              <a:t>Support neighborhood and community-based preservation and revitalization efforts.</a:t>
            </a:r>
          </a:p>
        </p:txBody>
      </p:sp>
    </p:spTree>
    <p:extLst>
      <p:ext uri="{BB962C8B-B14F-4D97-AF65-F5344CB8AC3E}">
        <p14:creationId xmlns:p14="http://schemas.microsoft.com/office/powerpoint/2010/main" val="278146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0EB33EE-09B0-42EB-B3D1-9F58387BFAAF}"/>
              </a:ext>
            </a:extLst>
          </p:cNvPr>
          <p:cNvSpPr>
            <a:spLocks noGrp="1"/>
          </p:cNvSpPr>
          <p:nvPr>
            <p:ph type="body" sz="quarter" idx="13"/>
          </p:nvPr>
        </p:nvSpPr>
        <p:spPr/>
        <p:txBody>
          <a:bodyPr/>
          <a:lstStyle/>
          <a:p>
            <a:r>
              <a:rPr lang="en-US"/>
              <a:t>Purpose</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4</a:t>
            </a:fld>
            <a:endParaRPr lang="en-US"/>
          </a:p>
        </p:txBody>
      </p:sp>
      <p:sp>
        <p:nvSpPr>
          <p:cNvPr id="11" name="Text Placeholder 10">
            <a:extLst>
              <a:ext uri="{FF2B5EF4-FFF2-40B4-BE49-F238E27FC236}">
                <a16:creationId xmlns:a16="http://schemas.microsoft.com/office/drawing/2014/main" id="{1F92EE3D-C2E8-4ED5-8D15-32E29FCAA57F}"/>
              </a:ext>
            </a:extLst>
          </p:cNvPr>
          <p:cNvSpPr>
            <a:spLocks noGrp="1"/>
          </p:cNvSpPr>
          <p:nvPr>
            <p:ph sz="quarter" idx="16"/>
          </p:nvPr>
        </p:nvSpPr>
        <p:spPr/>
        <p:txBody>
          <a:bodyPr vert="horz" lIns="91440" tIns="45720" rIns="91440" bIns="45720" rtlCol="0" anchor="t">
            <a:normAutofit lnSpcReduction="10000"/>
          </a:bodyPr>
          <a:lstStyle/>
          <a:p>
            <a:r>
              <a:rPr lang="en-US" dirty="0">
                <a:solidFill>
                  <a:srgbClr val="012555"/>
                </a:solidFill>
              </a:rPr>
              <a:t>Provide homeownership opportunities for</a:t>
            </a:r>
            <a:br>
              <a:rPr lang="en-US" dirty="0">
                <a:solidFill>
                  <a:srgbClr val="012555"/>
                </a:solidFill>
              </a:rPr>
            </a:br>
            <a:r>
              <a:rPr lang="en-US" dirty="0">
                <a:solidFill>
                  <a:srgbClr val="012555"/>
                </a:solidFill>
              </a:rPr>
              <a:t>low to moderate income families.</a:t>
            </a:r>
          </a:p>
          <a:p>
            <a:pPr marL="0" indent="0">
              <a:buNone/>
            </a:pPr>
            <a:endParaRPr lang="en-US" dirty="0">
              <a:solidFill>
                <a:srgbClr val="012555"/>
              </a:solidFill>
            </a:endParaRPr>
          </a:p>
          <a:p>
            <a:r>
              <a:rPr lang="en-US" dirty="0">
                <a:solidFill>
                  <a:srgbClr val="012555"/>
                </a:solidFill>
              </a:rPr>
              <a:t>Assist with down payment, closing costs and</a:t>
            </a:r>
            <a:br>
              <a:rPr lang="en-US" dirty="0">
                <a:solidFill>
                  <a:srgbClr val="012555"/>
                </a:solidFill>
              </a:rPr>
            </a:br>
            <a:r>
              <a:rPr lang="en-US" dirty="0">
                <a:solidFill>
                  <a:srgbClr val="012555"/>
                </a:solidFill>
              </a:rPr>
              <a:t>principal reduction for home purchases in the City of Dallas.</a:t>
            </a:r>
          </a:p>
          <a:p>
            <a:pPr marL="0" indent="0">
              <a:buNone/>
            </a:pPr>
            <a:endParaRPr lang="en-US" dirty="0">
              <a:solidFill>
                <a:srgbClr val="012555"/>
              </a:solidFill>
            </a:endParaRPr>
          </a:p>
          <a:p>
            <a:r>
              <a:rPr lang="en-US" dirty="0">
                <a:solidFill>
                  <a:srgbClr val="012555"/>
                </a:solidFill>
              </a:rPr>
              <a:t>Stabilize neighborhoods.</a:t>
            </a:r>
          </a:p>
        </p:txBody>
      </p:sp>
      <p:pic>
        <p:nvPicPr>
          <p:cNvPr id="16" name="Picture 15" descr="Students playing at a schoolyard during the break time">
            <a:extLst>
              <a:ext uri="{FF2B5EF4-FFF2-40B4-BE49-F238E27FC236}">
                <a16:creationId xmlns:a16="http://schemas.microsoft.com/office/drawing/2014/main" id="{3AE065CD-CC09-4CF4-8C06-0BAAA7401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4600" y="4774111"/>
            <a:ext cx="2057400" cy="1371600"/>
          </a:xfrm>
          <a:prstGeom prst="rect">
            <a:avLst/>
          </a:prstGeom>
        </p:spPr>
      </p:pic>
      <p:pic>
        <p:nvPicPr>
          <p:cNvPr id="18" name="Picture 17" descr="Woman happily playing with children in the playground">
            <a:extLst>
              <a:ext uri="{FF2B5EF4-FFF2-40B4-BE49-F238E27FC236}">
                <a16:creationId xmlns:a16="http://schemas.microsoft.com/office/drawing/2014/main" id="{16BE7425-9293-42A9-A051-3D82E5F60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5553" y="4839855"/>
            <a:ext cx="1839047" cy="1312000"/>
          </a:xfrm>
          <a:prstGeom prst="rect">
            <a:avLst/>
          </a:prstGeom>
        </p:spPr>
      </p:pic>
      <p:pic>
        <p:nvPicPr>
          <p:cNvPr id="20" name="Picture 19" descr="Portrait of two happy adults and one child">
            <a:extLst>
              <a:ext uri="{FF2B5EF4-FFF2-40B4-BE49-F238E27FC236}">
                <a16:creationId xmlns:a16="http://schemas.microsoft.com/office/drawing/2014/main" id="{6C236889-8C23-4B1F-982A-C56214D27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6182" y="1071798"/>
            <a:ext cx="1985818" cy="1371600"/>
          </a:xfrm>
          <a:prstGeom prst="rect">
            <a:avLst/>
          </a:prstGeom>
        </p:spPr>
      </p:pic>
    </p:spTree>
    <p:extLst>
      <p:ext uri="{BB962C8B-B14F-4D97-AF65-F5344CB8AC3E}">
        <p14:creationId xmlns:p14="http://schemas.microsoft.com/office/powerpoint/2010/main" val="357005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B0EA5D2D-0020-42DF-8F3E-A44D041A54D8}"/>
              </a:ext>
            </a:extLst>
          </p:cNvPr>
          <p:cNvSpPr>
            <a:spLocks noGrp="1"/>
          </p:cNvSpPr>
          <p:nvPr>
            <p:ph type="body" sz="quarter" idx="13"/>
          </p:nvPr>
        </p:nvSpPr>
        <p:spPr/>
        <p:txBody>
          <a:bodyPr/>
          <a:lstStyle/>
          <a:p>
            <a:r>
              <a:rPr lang="en-US" dirty="0"/>
              <a:t>Applicant Requirements</a:t>
            </a:r>
          </a:p>
        </p:txBody>
      </p:sp>
      <p:sp>
        <p:nvSpPr>
          <p:cNvPr id="2" name="Slide Number Placeholder 1">
            <a:extLst>
              <a:ext uri="{FF2B5EF4-FFF2-40B4-BE49-F238E27FC236}">
                <a16:creationId xmlns:a16="http://schemas.microsoft.com/office/drawing/2014/main" id="{B1F7CCDE-EF92-43A0-8C78-D8EE5C8794E3}"/>
              </a:ext>
            </a:extLst>
          </p:cNvPr>
          <p:cNvSpPr>
            <a:spLocks noGrp="1"/>
          </p:cNvSpPr>
          <p:nvPr>
            <p:ph type="sldNum" sz="quarter" idx="12"/>
          </p:nvPr>
        </p:nvSpPr>
        <p:spPr/>
        <p:txBody>
          <a:bodyPr/>
          <a:lstStyle/>
          <a:p>
            <a:fld id="{09918B91-4B66-40C9-B3FB-70033B0922BB}" type="slidenum">
              <a:rPr lang="en-US" smtClean="0"/>
              <a:pPr/>
              <a:t>5</a:t>
            </a:fld>
            <a:endParaRPr lang="en-US"/>
          </a:p>
        </p:txBody>
      </p:sp>
      <p:sp>
        <p:nvSpPr>
          <p:cNvPr id="27" name="Text Placeholder 26">
            <a:extLst>
              <a:ext uri="{FF2B5EF4-FFF2-40B4-BE49-F238E27FC236}">
                <a16:creationId xmlns:a16="http://schemas.microsoft.com/office/drawing/2014/main" id="{83956431-05A6-457C-8BCA-8EB88010A5A2}"/>
              </a:ext>
            </a:extLst>
          </p:cNvPr>
          <p:cNvSpPr>
            <a:spLocks noGrp="1"/>
          </p:cNvSpPr>
          <p:nvPr>
            <p:ph type="body" sz="quarter" idx="17"/>
          </p:nvPr>
        </p:nvSpPr>
        <p:spPr>
          <a:xfrm>
            <a:off x="736600" y="1140041"/>
            <a:ext cx="10644163" cy="4313385"/>
          </a:xfrm>
        </p:spPr>
        <p:txBody>
          <a:bodyPr vert="horz" lIns="91440" tIns="45720" rIns="91440" bIns="45720" rtlCol="0" anchor="t">
            <a:normAutofit fontScale="25000" lnSpcReduction="20000"/>
          </a:bodyPr>
          <a:lstStyle/>
          <a:p>
            <a:pPr>
              <a:lnSpc>
                <a:spcPct val="120000"/>
              </a:lnSpc>
            </a:pPr>
            <a:r>
              <a:rPr lang="en-US" sz="8800" dirty="0">
                <a:solidFill>
                  <a:schemeClr val="accent1">
                    <a:lumMod val="50000"/>
                  </a:schemeClr>
                </a:solidFill>
                <a:latin typeface="Century Gothic"/>
              </a:rPr>
              <a:t>Applicant(s) must be a U.S. citizen, permanent resident or eligible immigration status with a valid Social Security Card</a:t>
            </a:r>
          </a:p>
          <a:p>
            <a:pPr>
              <a:lnSpc>
                <a:spcPct val="120000"/>
              </a:lnSpc>
            </a:pPr>
            <a:r>
              <a:rPr lang="en-US" sz="8800" dirty="0">
                <a:solidFill>
                  <a:schemeClr val="accent1">
                    <a:lumMod val="50000"/>
                  </a:schemeClr>
                </a:solidFill>
                <a:latin typeface="Century Gothic"/>
              </a:rPr>
              <a:t>Applicants must have a projected annual household income at or below 120% of the Area Median Income for Dallas**</a:t>
            </a:r>
          </a:p>
          <a:p>
            <a:pPr>
              <a:lnSpc>
                <a:spcPct val="120000"/>
              </a:lnSpc>
            </a:pPr>
            <a:r>
              <a:rPr lang="en-US" sz="8800" dirty="0">
                <a:solidFill>
                  <a:schemeClr val="accent1">
                    <a:lumMod val="50000"/>
                  </a:schemeClr>
                </a:solidFill>
                <a:latin typeface="Century Gothic"/>
              </a:rPr>
              <a:t>Employed homebuyers must have a continuous employment history for the past six months.</a:t>
            </a:r>
          </a:p>
          <a:p>
            <a:pPr>
              <a:lnSpc>
                <a:spcPct val="120000"/>
              </a:lnSpc>
            </a:pPr>
            <a:r>
              <a:rPr lang="en-US" sz="8800" dirty="0">
                <a:solidFill>
                  <a:schemeClr val="accent1">
                    <a:lumMod val="50000"/>
                  </a:schemeClr>
                </a:solidFill>
                <a:latin typeface="Century Gothic"/>
              </a:rPr>
              <a:t>Self employed applicants must provide previous two years tax returns.</a:t>
            </a:r>
          </a:p>
          <a:p>
            <a:pPr>
              <a:lnSpc>
                <a:spcPct val="120000"/>
              </a:lnSpc>
            </a:pPr>
            <a:r>
              <a:rPr lang="en-US" sz="8800" dirty="0">
                <a:solidFill>
                  <a:schemeClr val="accent1">
                    <a:lumMod val="50000"/>
                  </a:schemeClr>
                </a:solidFill>
                <a:latin typeface="Century Gothic"/>
              </a:rPr>
              <a:t>Income determination is valid for 6 months.</a:t>
            </a:r>
          </a:p>
          <a:p>
            <a:pPr>
              <a:lnSpc>
                <a:spcPct val="120000"/>
              </a:lnSpc>
            </a:pPr>
            <a:r>
              <a:rPr lang="en-US" sz="8800" dirty="0">
                <a:solidFill>
                  <a:schemeClr val="accent1">
                    <a:lumMod val="50000"/>
                  </a:schemeClr>
                </a:solidFill>
                <a:latin typeface="Century Gothic"/>
              </a:rPr>
              <a:t>The housing payment cannot exceed 35% of the monthly gross income.  The total debt, including the housing payment cannot exceed 45% of the monthly gross income.</a:t>
            </a:r>
          </a:p>
          <a:p>
            <a:pPr>
              <a:lnSpc>
                <a:spcPct val="120000"/>
              </a:lnSpc>
            </a:pPr>
            <a:r>
              <a:rPr lang="en-US" sz="8800" dirty="0">
                <a:solidFill>
                  <a:schemeClr val="accent1">
                    <a:lumMod val="50000"/>
                  </a:schemeClr>
                </a:solidFill>
                <a:latin typeface="Century Gothic"/>
              </a:rPr>
              <a:t>Note:  **DHAP has an extension of three homebuyer assistance programs available.  The household income requirements vary among the programs.</a:t>
            </a:r>
          </a:p>
          <a:p>
            <a:endParaRPr lang="en-US" dirty="0"/>
          </a:p>
        </p:txBody>
      </p:sp>
    </p:spTree>
    <p:extLst>
      <p:ext uri="{BB962C8B-B14F-4D97-AF65-F5344CB8AC3E}">
        <p14:creationId xmlns:p14="http://schemas.microsoft.com/office/powerpoint/2010/main" val="120809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8F9B907-92BE-468F-AB1E-9BCEB3BC7D74}"/>
              </a:ext>
            </a:extLst>
          </p:cNvPr>
          <p:cNvSpPr>
            <a:spLocks noGrp="1"/>
          </p:cNvSpPr>
          <p:nvPr>
            <p:ph type="body" sz="quarter" idx="13"/>
          </p:nvPr>
        </p:nvSpPr>
        <p:spPr/>
        <p:txBody>
          <a:bodyPr/>
          <a:lstStyle/>
          <a:p>
            <a:r>
              <a:rPr lang="en-US" dirty="0"/>
              <a:t>Applicant Requirements</a:t>
            </a:r>
          </a:p>
        </p:txBody>
      </p:sp>
      <p:sp>
        <p:nvSpPr>
          <p:cNvPr id="2" name="Slide Number Placeholder 1">
            <a:extLst>
              <a:ext uri="{FF2B5EF4-FFF2-40B4-BE49-F238E27FC236}">
                <a16:creationId xmlns:a16="http://schemas.microsoft.com/office/drawing/2014/main" id="{3F1F4DEC-85ED-433C-8577-853F775A493E}"/>
              </a:ext>
            </a:extLst>
          </p:cNvPr>
          <p:cNvSpPr>
            <a:spLocks noGrp="1"/>
          </p:cNvSpPr>
          <p:nvPr>
            <p:ph type="sldNum" sz="quarter" idx="12"/>
          </p:nvPr>
        </p:nvSpPr>
        <p:spPr/>
        <p:txBody>
          <a:bodyPr/>
          <a:lstStyle/>
          <a:p>
            <a:fld id="{09918B91-4B66-40C9-B3FB-70033B0922BB}" type="slidenum">
              <a:rPr lang="en-US" smtClean="0"/>
              <a:pPr/>
              <a:t>6</a:t>
            </a:fld>
            <a:endParaRPr lang="en-US"/>
          </a:p>
        </p:txBody>
      </p:sp>
      <p:sp>
        <p:nvSpPr>
          <p:cNvPr id="10" name="Text Placeholder 9">
            <a:extLst>
              <a:ext uri="{FF2B5EF4-FFF2-40B4-BE49-F238E27FC236}">
                <a16:creationId xmlns:a16="http://schemas.microsoft.com/office/drawing/2014/main" id="{DE4EC69B-E77C-4B43-98C2-8085D4CA997A}"/>
              </a:ext>
            </a:extLst>
          </p:cNvPr>
          <p:cNvSpPr>
            <a:spLocks noGrp="1"/>
          </p:cNvSpPr>
          <p:nvPr>
            <p:ph type="body" sz="quarter" idx="15"/>
          </p:nvPr>
        </p:nvSpPr>
        <p:spPr>
          <a:xfrm>
            <a:off x="737322" y="1120588"/>
            <a:ext cx="10868524" cy="4721353"/>
          </a:xfrm>
        </p:spPr>
        <p:txBody>
          <a:bodyPr vert="horz" lIns="91440" tIns="45720" rIns="91440" bIns="45720" rtlCol="0" anchor="t">
            <a:noAutofit/>
          </a:bodyPr>
          <a:lstStyle/>
          <a:p>
            <a:r>
              <a:rPr lang="en-US" sz="2200" dirty="0">
                <a:solidFill>
                  <a:schemeClr val="accent1">
                    <a:lumMod val="50000"/>
                  </a:schemeClr>
                </a:solidFill>
                <a:latin typeface="Century Gothic"/>
              </a:rPr>
              <a:t>Applicant must owner/occupy the purchase property as their homestead.</a:t>
            </a:r>
          </a:p>
          <a:p>
            <a:r>
              <a:rPr lang="en-US" sz="2200" dirty="0">
                <a:solidFill>
                  <a:schemeClr val="accent1">
                    <a:lumMod val="50000"/>
                  </a:schemeClr>
                </a:solidFill>
                <a:latin typeface="Century Gothic"/>
              </a:rPr>
              <a:t>Applicant must qualify for a 30 year amortizing, fixed rate mortgage from a program approved mortgage lender.</a:t>
            </a:r>
          </a:p>
          <a:p>
            <a:r>
              <a:rPr lang="en-US" sz="2200" dirty="0">
                <a:solidFill>
                  <a:schemeClr val="accent1">
                    <a:lumMod val="50000"/>
                  </a:schemeClr>
                </a:solidFill>
                <a:latin typeface="Century Gothic"/>
              </a:rPr>
              <a:t>Credit must be acceptable; no high cost, subprime loan, adjustable rate mortgages or interest only loans.</a:t>
            </a:r>
          </a:p>
          <a:p>
            <a:r>
              <a:rPr lang="en-US" sz="2200" dirty="0">
                <a:solidFill>
                  <a:schemeClr val="accent1">
                    <a:lumMod val="50000"/>
                  </a:schemeClr>
                </a:solidFill>
                <a:latin typeface="Century Gothic"/>
              </a:rPr>
              <a:t>Lenders must establish an escrow account for taxes and insurance.</a:t>
            </a:r>
          </a:p>
          <a:p>
            <a:r>
              <a:rPr lang="en-US" sz="2200" dirty="0">
                <a:solidFill>
                  <a:schemeClr val="accent1">
                    <a:lumMod val="50000"/>
                  </a:schemeClr>
                </a:solidFill>
                <a:latin typeface="Century Gothic"/>
              </a:rPr>
              <a:t>Applicant must take a homebuyer counseling course within 12 months of the application. (In person or online). Course provider must be HUD certified.</a:t>
            </a:r>
          </a:p>
          <a:p>
            <a:r>
              <a:rPr lang="en-US" sz="2200" dirty="0">
                <a:solidFill>
                  <a:schemeClr val="accent1">
                    <a:lumMod val="50000"/>
                  </a:schemeClr>
                </a:solidFill>
                <a:latin typeface="Century Gothic"/>
              </a:rPr>
              <a:t>Applicant must make a minimum initial cash investment of $1,000 toward purchase of home.</a:t>
            </a:r>
          </a:p>
          <a:p>
            <a:pPr>
              <a:lnSpc>
                <a:spcPct val="120000"/>
              </a:lnSpc>
            </a:pPr>
            <a:r>
              <a:rPr lang="en-US" sz="2200" dirty="0">
                <a:solidFill>
                  <a:schemeClr val="accent1">
                    <a:lumMod val="50000"/>
                  </a:schemeClr>
                </a:solidFill>
                <a:latin typeface="Century Gothic"/>
              </a:rPr>
              <a:t>Applicant must have two months reserves in liquid assets after closing.</a:t>
            </a:r>
          </a:p>
          <a:p>
            <a:pPr>
              <a:lnSpc>
                <a:spcPct val="120000"/>
              </a:lnSpc>
            </a:pPr>
            <a:r>
              <a:rPr lang="en-US" sz="2200" dirty="0">
                <a:solidFill>
                  <a:schemeClr val="accent1">
                    <a:lumMod val="50000"/>
                  </a:schemeClr>
                </a:solidFill>
                <a:latin typeface="Century Gothic"/>
              </a:rPr>
              <a:t>Applicant are allowed up to $10,000 in liquid assets.  Assets above $10,000, the excess amount must be used toward the purchase of the home.</a:t>
            </a:r>
          </a:p>
          <a:p>
            <a:pPr marL="0" indent="0">
              <a:buNone/>
            </a:pPr>
            <a:endParaRPr lang="en-US" sz="2400" dirty="0">
              <a:solidFill>
                <a:schemeClr val="accent1">
                  <a:lumMod val="50000"/>
                </a:schemeClr>
              </a:solidFill>
              <a:latin typeface="Century Gothic"/>
            </a:endParaRPr>
          </a:p>
        </p:txBody>
      </p:sp>
    </p:spTree>
    <p:extLst>
      <p:ext uri="{BB962C8B-B14F-4D97-AF65-F5344CB8AC3E}">
        <p14:creationId xmlns:p14="http://schemas.microsoft.com/office/powerpoint/2010/main" val="234280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811787-4A6F-429A-B3BF-85AD10F33052}"/>
              </a:ext>
            </a:extLst>
          </p:cNvPr>
          <p:cNvSpPr>
            <a:spLocks noGrp="1"/>
          </p:cNvSpPr>
          <p:nvPr>
            <p:ph type="body" sz="quarter" idx="13"/>
          </p:nvPr>
        </p:nvSpPr>
        <p:spPr/>
        <p:txBody>
          <a:bodyPr/>
          <a:lstStyle/>
          <a:p>
            <a:r>
              <a:rPr lang="en-US" dirty="0"/>
              <a:t>Traditional DHAP</a:t>
            </a:r>
          </a:p>
        </p:txBody>
      </p:sp>
      <p:sp>
        <p:nvSpPr>
          <p:cNvPr id="3" name="Slide Number Placeholder 2">
            <a:extLst>
              <a:ext uri="{FF2B5EF4-FFF2-40B4-BE49-F238E27FC236}">
                <a16:creationId xmlns:a16="http://schemas.microsoft.com/office/drawing/2014/main" id="{0C941EA7-F052-426D-B073-90E964C0F3F2}"/>
              </a:ext>
            </a:extLst>
          </p:cNvPr>
          <p:cNvSpPr>
            <a:spLocks noGrp="1"/>
          </p:cNvSpPr>
          <p:nvPr>
            <p:ph type="sldNum" sz="quarter" idx="12"/>
          </p:nvPr>
        </p:nvSpPr>
        <p:spPr/>
        <p:txBody>
          <a:bodyPr/>
          <a:lstStyle/>
          <a:p>
            <a:fld id="{09918B91-4B66-40C9-B3FB-70033B0922BB}" type="slidenum">
              <a:rPr lang="en-US" smtClean="0"/>
              <a:pPr/>
              <a:t>7</a:t>
            </a:fld>
            <a:endParaRPr lang="en-US"/>
          </a:p>
        </p:txBody>
      </p:sp>
      <p:sp>
        <p:nvSpPr>
          <p:cNvPr id="6" name="Text Placeholder 5">
            <a:extLst>
              <a:ext uri="{FF2B5EF4-FFF2-40B4-BE49-F238E27FC236}">
                <a16:creationId xmlns:a16="http://schemas.microsoft.com/office/drawing/2014/main" id="{67917116-284B-4598-A063-A00451383622}"/>
              </a:ext>
            </a:extLst>
          </p:cNvPr>
          <p:cNvSpPr>
            <a:spLocks noGrp="1"/>
          </p:cNvSpPr>
          <p:nvPr>
            <p:ph type="body" sz="quarter" idx="17"/>
          </p:nvPr>
        </p:nvSpPr>
        <p:spPr>
          <a:xfrm>
            <a:off x="736600" y="895785"/>
            <a:ext cx="10644163" cy="2368550"/>
          </a:xfrm>
        </p:spPr>
        <p:txBody>
          <a:bodyPr>
            <a:normAutofit fontScale="25000" lnSpcReduction="20000"/>
          </a:bodyPr>
          <a:lstStyle/>
          <a:p>
            <a:pPr>
              <a:lnSpc>
                <a:spcPct val="120000"/>
              </a:lnSpc>
            </a:pPr>
            <a:r>
              <a:rPr lang="en-US" sz="8000" dirty="0">
                <a:solidFill>
                  <a:srgbClr val="002060"/>
                </a:solidFill>
              </a:rPr>
              <a:t>Homebuyer assistance available for households with a projected annual income at or below 80% AMI.</a:t>
            </a:r>
          </a:p>
          <a:p>
            <a:pPr>
              <a:lnSpc>
                <a:spcPct val="120000"/>
              </a:lnSpc>
            </a:pPr>
            <a:r>
              <a:rPr lang="en-US" sz="8000" dirty="0">
                <a:solidFill>
                  <a:srgbClr val="002060"/>
                </a:solidFill>
              </a:rPr>
              <a:t>Maximum Funding Available:</a:t>
            </a:r>
          </a:p>
          <a:p>
            <a:pPr lvl="1">
              <a:lnSpc>
                <a:spcPct val="120000"/>
              </a:lnSpc>
              <a:buFont typeface="Wingdings" panose="05000000000000000000" pitchFamily="2" charset="2"/>
              <a:buChar char="Ø"/>
            </a:pPr>
            <a:r>
              <a:rPr lang="en-US" sz="8000" dirty="0">
                <a:solidFill>
                  <a:srgbClr val="002060"/>
                </a:solidFill>
              </a:rPr>
              <a:t>$60,000 – High Opportunity Areas</a:t>
            </a:r>
          </a:p>
          <a:p>
            <a:pPr lvl="2">
              <a:lnSpc>
                <a:spcPct val="120000"/>
              </a:lnSpc>
              <a:buFont typeface="Courier New" panose="02070309020205020404" pitchFamily="49" charset="0"/>
              <a:buChar char="o"/>
            </a:pPr>
            <a:r>
              <a:rPr lang="en-US" sz="8000" dirty="0">
                <a:solidFill>
                  <a:srgbClr val="002060"/>
                </a:solidFill>
              </a:rPr>
              <a:t>Areas where poverty rates are at or below 20%</a:t>
            </a:r>
          </a:p>
          <a:p>
            <a:pPr lvl="1">
              <a:lnSpc>
                <a:spcPct val="120000"/>
              </a:lnSpc>
              <a:buFont typeface="Wingdings" panose="05000000000000000000" pitchFamily="2" charset="2"/>
              <a:buChar char="Ø"/>
            </a:pPr>
            <a:r>
              <a:rPr lang="en-US" sz="8000" dirty="0">
                <a:solidFill>
                  <a:srgbClr val="002060"/>
                </a:solidFill>
              </a:rPr>
              <a:t>$50,000 – All other areas of Dallas</a:t>
            </a:r>
          </a:p>
          <a:p>
            <a:pPr>
              <a:lnSpc>
                <a:spcPct val="120000"/>
              </a:lnSpc>
            </a:pPr>
            <a:r>
              <a:rPr lang="en-US" sz="7600" dirty="0">
                <a:solidFill>
                  <a:srgbClr val="002060"/>
                </a:solidFill>
              </a:rPr>
              <a:t>Sales Price Limit - $342,000 for an existing property or new construction.</a:t>
            </a:r>
            <a:br>
              <a:rPr lang="en-US" sz="7600" dirty="0">
                <a:solidFill>
                  <a:srgbClr val="002060"/>
                </a:solidFill>
              </a:rPr>
            </a:br>
            <a:endParaRPr lang="en-US" sz="7600" dirty="0">
              <a:solidFill>
                <a:srgbClr val="002060"/>
              </a:solidFill>
            </a:endParaRPr>
          </a:p>
          <a:p>
            <a:pPr marR="0" lvl="0">
              <a:lnSpc>
                <a:spcPct val="120000"/>
              </a:lnSpc>
              <a:spcBef>
                <a:spcPts val="0"/>
              </a:spcBef>
              <a:spcAft>
                <a:spcPts val="0"/>
              </a:spcAft>
            </a:pPr>
            <a:r>
              <a:rPr lang="en-US" sz="8000" dirty="0">
                <a:solidFill>
                  <a:srgbClr val="012555"/>
                </a:solidFill>
                <a:effectLst/>
                <a:ea typeface="Times New Roman" panose="02020603050405020304" pitchFamily="18" charset="0"/>
              </a:rPr>
              <a:t>The assistance is a deferred, forgivable interest free loan with forgiveness occurring annually with the residency term of the loan (affordability period).</a:t>
            </a:r>
            <a:br>
              <a:rPr lang="en-US" sz="8000" dirty="0">
                <a:solidFill>
                  <a:srgbClr val="012555"/>
                </a:solidFill>
                <a:effectLst/>
                <a:ea typeface="Times New Roman" panose="02020603050405020304" pitchFamily="18" charset="0"/>
              </a:rPr>
            </a:br>
            <a:endParaRPr lang="en-US" sz="8000" dirty="0">
              <a:solidFill>
                <a:srgbClr val="012555"/>
              </a:solidFill>
              <a:effectLst/>
              <a:ea typeface="Times New Roman" panose="02020603050405020304" pitchFamily="18" charset="0"/>
            </a:endParaRPr>
          </a:p>
          <a:p>
            <a:pPr marR="0" lvl="0">
              <a:lnSpc>
                <a:spcPct val="120000"/>
              </a:lnSpc>
              <a:spcBef>
                <a:spcPts val="0"/>
              </a:spcBef>
              <a:spcAft>
                <a:spcPts val="0"/>
              </a:spcAft>
            </a:pPr>
            <a:r>
              <a:rPr lang="en-US" sz="8000" dirty="0">
                <a:solidFill>
                  <a:srgbClr val="012555"/>
                </a:solidFill>
                <a:effectLst/>
                <a:ea typeface="Times New Roman" panose="02020603050405020304" pitchFamily="18" charset="0"/>
              </a:rPr>
              <a:t>Partial payment is due upon sale, lease, lease with option to purchase, transfer or other disposition (including contract for deed) of the property prior to meeting the affordability period. </a:t>
            </a:r>
            <a:br>
              <a:rPr lang="en-US" sz="8000" dirty="0">
                <a:solidFill>
                  <a:srgbClr val="012555"/>
                </a:solidFill>
                <a:effectLst/>
                <a:ea typeface="Times New Roman" panose="02020603050405020304" pitchFamily="18" charset="0"/>
              </a:rPr>
            </a:br>
            <a:endParaRPr lang="en-US" sz="8000" dirty="0">
              <a:solidFill>
                <a:srgbClr val="012555"/>
              </a:solidFill>
              <a:effectLst/>
              <a:ea typeface="Times New Roman" panose="02020603050405020304" pitchFamily="18" charset="0"/>
            </a:endParaRPr>
          </a:p>
          <a:p>
            <a:pPr marR="0" lvl="0">
              <a:lnSpc>
                <a:spcPct val="120000"/>
              </a:lnSpc>
              <a:spcBef>
                <a:spcPts val="0"/>
              </a:spcBef>
              <a:spcAft>
                <a:spcPts val="0"/>
              </a:spcAft>
            </a:pPr>
            <a:r>
              <a:rPr lang="en-US" sz="8000" dirty="0">
                <a:solidFill>
                  <a:srgbClr val="012555"/>
                </a:solidFill>
                <a:ea typeface="Times New Roman" panose="02020603050405020304" pitchFamily="18" charset="0"/>
              </a:rPr>
              <a:t>Assistance under $15,000 has a 5-year affordability period; assistance of $15,000 - $40,000 has a 10-year affordability period; assistance more than $40,000 has a 15-year affordability period.</a:t>
            </a:r>
            <a:endParaRPr lang="en-US" sz="8000" dirty="0">
              <a:solidFill>
                <a:srgbClr val="012555"/>
              </a:solidFill>
              <a:effectLst/>
              <a:ea typeface="Times New Roman" panose="02020603050405020304" pitchFamily="18" charset="0"/>
            </a:endParaRPr>
          </a:p>
          <a:p>
            <a:pPr lvl="1">
              <a:lnSpc>
                <a:spcPct val="120000"/>
              </a:lnSpc>
              <a:buFont typeface="Wingdings" panose="05000000000000000000" pitchFamily="2" charset="2"/>
              <a:buChar char="Ø"/>
            </a:pPr>
            <a:endParaRPr lang="en-US" sz="8000" dirty="0"/>
          </a:p>
          <a:p>
            <a:pPr lvl="1">
              <a:lnSpc>
                <a:spcPct val="120000"/>
              </a:lnSpc>
              <a:buFont typeface="Wingdings" panose="05000000000000000000" pitchFamily="2" charset="2"/>
              <a:buChar char="Ø"/>
            </a:pPr>
            <a:endParaRPr lang="en-US" sz="8000" dirty="0"/>
          </a:p>
          <a:p>
            <a:pPr lvl="1">
              <a:lnSpc>
                <a:spcPct val="120000"/>
              </a:lnSpc>
              <a:buFont typeface="Wingdings" panose="05000000000000000000" pitchFamily="2" charset="2"/>
              <a:buChar char="Ø"/>
            </a:pPr>
            <a:endParaRPr lang="en-US" sz="8000" dirty="0"/>
          </a:p>
          <a:p>
            <a:pPr marL="457200" lvl="1" indent="0">
              <a:lnSpc>
                <a:spcPct val="120000"/>
              </a:lnSpc>
              <a:buNone/>
            </a:pPr>
            <a:endParaRPr lang="en-US" sz="8000" dirty="0"/>
          </a:p>
          <a:p>
            <a:pPr marL="457200" lvl="1" indent="0">
              <a:buNone/>
            </a:pPr>
            <a:endParaRPr lang="en-US" dirty="0"/>
          </a:p>
        </p:txBody>
      </p:sp>
    </p:spTree>
    <p:extLst>
      <p:ext uri="{BB962C8B-B14F-4D97-AF65-F5344CB8AC3E}">
        <p14:creationId xmlns:p14="http://schemas.microsoft.com/office/powerpoint/2010/main" val="1995670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3BD17F-3FB6-4BC1-8DB8-1C829B7B2767}"/>
              </a:ext>
            </a:extLst>
          </p:cNvPr>
          <p:cNvSpPr>
            <a:spLocks noGrp="1"/>
          </p:cNvSpPr>
          <p:nvPr>
            <p:ph type="body" sz="quarter" idx="13"/>
          </p:nvPr>
        </p:nvSpPr>
        <p:spPr>
          <a:xfrm>
            <a:off x="708890" y="290370"/>
            <a:ext cx="9737437" cy="706438"/>
          </a:xfrm>
        </p:spPr>
        <p:txBody>
          <a:bodyPr>
            <a:noAutofit/>
          </a:bodyPr>
          <a:lstStyle/>
          <a:p>
            <a:r>
              <a:rPr lang="en-US" sz="3200" dirty="0"/>
              <a:t>Targeted Occupations Homebuyer Assistance</a:t>
            </a:r>
          </a:p>
        </p:txBody>
      </p:sp>
      <p:sp>
        <p:nvSpPr>
          <p:cNvPr id="3" name="Slide Number Placeholder 2">
            <a:extLst>
              <a:ext uri="{FF2B5EF4-FFF2-40B4-BE49-F238E27FC236}">
                <a16:creationId xmlns:a16="http://schemas.microsoft.com/office/drawing/2014/main" id="{01A7B619-980C-4870-9B17-194F9AB25D55}"/>
              </a:ext>
            </a:extLst>
          </p:cNvPr>
          <p:cNvSpPr>
            <a:spLocks noGrp="1"/>
          </p:cNvSpPr>
          <p:nvPr>
            <p:ph type="sldNum" sz="quarter" idx="12"/>
          </p:nvPr>
        </p:nvSpPr>
        <p:spPr/>
        <p:txBody>
          <a:bodyPr/>
          <a:lstStyle/>
          <a:p>
            <a:fld id="{09918B91-4B66-40C9-B3FB-70033B0922BB}" type="slidenum">
              <a:rPr lang="en-US" smtClean="0"/>
              <a:pPr/>
              <a:t>8</a:t>
            </a:fld>
            <a:endParaRPr lang="en-US"/>
          </a:p>
        </p:txBody>
      </p:sp>
      <p:sp>
        <p:nvSpPr>
          <p:cNvPr id="6" name="Text Placeholder 5">
            <a:extLst>
              <a:ext uri="{FF2B5EF4-FFF2-40B4-BE49-F238E27FC236}">
                <a16:creationId xmlns:a16="http://schemas.microsoft.com/office/drawing/2014/main" id="{CFCE7DF4-9796-45EB-B613-EE33C2B9B801}"/>
              </a:ext>
            </a:extLst>
          </p:cNvPr>
          <p:cNvSpPr>
            <a:spLocks noGrp="1"/>
          </p:cNvSpPr>
          <p:nvPr>
            <p:ph type="body" sz="quarter" idx="17"/>
          </p:nvPr>
        </p:nvSpPr>
        <p:spPr>
          <a:xfrm>
            <a:off x="736600" y="886562"/>
            <a:ext cx="10644163" cy="2368550"/>
          </a:xfrm>
        </p:spPr>
        <p:txBody>
          <a:bodyPr>
            <a:normAutofit fontScale="25000" lnSpcReduction="20000"/>
          </a:bodyPr>
          <a:lstStyle/>
          <a:p>
            <a:pPr>
              <a:lnSpc>
                <a:spcPct val="120000"/>
              </a:lnSpc>
            </a:pPr>
            <a:r>
              <a:rPr lang="en-US" sz="6800" dirty="0">
                <a:solidFill>
                  <a:srgbClr val="002060"/>
                </a:solidFill>
              </a:rPr>
              <a:t>Homebuyer assistance available for applicants who are in occupations of:</a:t>
            </a:r>
          </a:p>
          <a:p>
            <a:pPr lvl="2">
              <a:lnSpc>
                <a:spcPct val="120000"/>
              </a:lnSpc>
              <a:buFont typeface="Wingdings" panose="05000000000000000000" pitchFamily="2" charset="2"/>
              <a:buChar char="Ø"/>
            </a:pPr>
            <a:r>
              <a:rPr lang="en-US" sz="6800" dirty="0">
                <a:solidFill>
                  <a:srgbClr val="002060"/>
                </a:solidFill>
              </a:rPr>
              <a:t>Educational Instruction</a:t>
            </a:r>
          </a:p>
          <a:p>
            <a:pPr lvl="2">
              <a:lnSpc>
                <a:spcPct val="120000"/>
              </a:lnSpc>
              <a:buFont typeface="Wingdings" panose="05000000000000000000" pitchFamily="2" charset="2"/>
              <a:buChar char="Ø"/>
            </a:pPr>
            <a:r>
              <a:rPr lang="en-US" sz="6800" dirty="0">
                <a:solidFill>
                  <a:srgbClr val="002060"/>
                </a:solidFill>
              </a:rPr>
              <a:t>Librarian Services</a:t>
            </a:r>
          </a:p>
          <a:p>
            <a:pPr lvl="2">
              <a:lnSpc>
                <a:spcPct val="120000"/>
              </a:lnSpc>
              <a:buFont typeface="Wingdings" panose="05000000000000000000" pitchFamily="2" charset="2"/>
              <a:buChar char="Ø"/>
            </a:pPr>
            <a:r>
              <a:rPr lang="en-US" sz="6800" dirty="0">
                <a:solidFill>
                  <a:srgbClr val="002060"/>
                </a:solidFill>
              </a:rPr>
              <a:t>Healthcare Support and Technical Positions</a:t>
            </a:r>
          </a:p>
          <a:p>
            <a:pPr lvl="2">
              <a:lnSpc>
                <a:spcPct val="120000"/>
              </a:lnSpc>
              <a:buFont typeface="Wingdings" panose="05000000000000000000" pitchFamily="2" charset="2"/>
              <a:buChar char="Ø"/>
            </a:pPr>
            <a:r>
              <a:rPr lang="en-US" sz="6800" dirty="0">
                <a:solidFill>
                  <a:srgbClr val="002060"/>
                </a:solidFill>
              </a:rPr>
              <a:t>Protective Services</a:t>
            </a:r>
          </a:p>
          <a:p>
            <a:pPr>
              <a:lnSpc>
                <a:spcPct val="120000"/>
              </a:lnSpc>
            </a:pPr>
            <a:r>
              <a:rPr lang="en-US" sz="6800" dirty="0">
                <a:solidFill>
                  <a:srgbClr val="002060"/>
                </a:solidFill>
              </a:rPr>
              <a:t>Household projected annual income must be above 80% - 120% of the Area Median Income for Dallas.</a:t>
            </a:r>
          </a:p>
          <a:p>
            <a:pPr>
              <a:lnSpc>
                <a:spcPct val="120000"/>
              </a:lnSpc>
            </a:pPr>
            <a:r>
              <a:rPr lang="en-US" sz="6800" dirty="0">
                <a:solidFill>
                  <a:srgbClr val="002060"/>
                </a:solidFill>
              </a:rPr>
              <a:t>Maximum Funding Available:</a:t>
            </a:r>
          </a:p>
          <a:p>
            <a:pPr lvl="2">
              <a:lnSpc>
                <a:spcPct val="120000"/>
              </a:lnSpc>
              <a:buFont typeface="Wingdings" panose="05000000000000000000" pitchFamily="2" charset="2"/>
              <a:buChar char="Ø"/>
            </a:pPr>
            <a:r>
              <a:rPr lang="en-US" sz="6800" dirty="0">
                <a:solidFill>
                  <a:srgbClr val="002060"/>
                </a:solidFill>
              </a:rPr>
              <a:t>Up to $50,000</a:t>
            </a:r>
          </a:p>
          <a:p>
            <a:pPr lvl="2">
              <a:lnSpc>
                <a:spcPct val="120000"/>
              </a:lnSpc>
              <a:buFont typeface="Wingdings" panose="05000000000000000000" pitchFamily="2" charset="2"/>
              <a:buChar char="Ø"/>
            </a:pPr>
            <a:r>
              <a:rPr lang="en-US" sz="6800" dirty="0">
                <a:solidFill>
                  <a:srgbClr val="002060"/>
                </a:solidFill>
              </a:rPr>
              <a:t>Current funding has been expended.  New funding anticipated in October 2024.</a:t>
            </a:r>
          </a:p>
          <a:p>
            <a:pPr>
              <a:lnSpc>
                <a:spcPct val="120000"/>
              </a:lnSpc>
            </a:pPr>
            <a:r>
              <a:rPr lang="en-US" sz="6800" dirty="0">
                <a:solidFill>
                  <a:srgbClr val="002060"/>
                </a:solidFill>
              </a:rPr>
              <a:t>No sales price limit.  The sales price will be determined by the mortgage lender based on the borrower’s mortgage qualifying income and credit.  The housing payment may not exceed 35% of the borrower’s monthly gross income.</a:t>
            </a:r>
          </a:p>
          <a:p>
            <a:pPr>
              <a:lnSpc>
                <a:spcPct val="120000"/>
              </a:lnSpc>
            </a:pPr>
            <a:r>
              <a:rPr lang="en-US" sz="6800" dirty="0">
                <a:solidFill>
                  <a:srgbClr val="002060"/>
                </a:solidFill>
                <a:ea typeface="Times New Roman" panose="02020603050405020304" pitchFamily="18" charset="0"/>
              </a:rPr>
              <a:t>Assistance has a five (5) year affordability period.</a:t>
            </a:r>
            <a:endParaRPr lang="en-US" sz="6800" dirty="0">
              <a:solidFill>
                <a:srgbClr val="002060"/>
              </a:solidFill>
              <a:effectLst/>
              <a:ea typeface="Times New Roman" panose="02020603050405020304" pitchFamily="18" charset="0"/>
            </a:endParaRPr>
          </a:p>
          <a:p>
            <a:pPr marR="0" lvl="0">
              <a:lnSpc>
                <a:spcPct val="120000"/>
              </a:lnSpc>
              <a:spcBef>
                <a:spcPts val="0"/>
              </a:spcBef>
              <a:spcAft>
                <a:spcPts val="0"/>
              </a:spcAft>
            </a:pPr>
            <a:r>
              <a:rPr lang="en-US" sz="6800" dirty="0">
                <a:solidFill>
                  <a:srgbClr val="002060"/>
                </a:solidFill>
                <a:effectLst/>
                <a:ea typeface="Times New Roman" panose="02020603050405020304" pitchFamily="18" charset="0"/>
              </a:rPr>
              <a:t>The assistance is a deferred, forgivable interest free loan with forgiveness occurring annually with the residency term of the loan (affordability period).</a:t>
            </a:r>
          </a:p>
          <a:p>
            <a:pPr marR="0" lvl="0">
              <a:lnSpc>
                <a:spcPct val="120000"/>
              </a:lnSpc>
              <a:spcBef>
                <a:spcPts val="0"/>
              </a:spcBef>
              <a:spcAft>
                <a:spcPts val="0"/>
              </a:spcAft>
            </a:pPr>
            <a:r>
              <a:rPr lang="en-US" sz="6800" dirty="0">
                <a:solidFill>
                  <a:srgbClr val="002060"/>
                </a:solidFill>
                <a:effectLst/>
                <a:ea typeface="Times New Roman" panose="02020603050405020304" pitchFamily="18" charset="0"/>
              </a:rPr>
              <a:t>Partial payment is due upon sale, lease, lease with option to purchase, transfer or other disposition (including contract for deed) of the property prior to meeting the affordability period. </a:t>
            </a:r>
          </a:p>
          <a:p>
            <a:pPr marR="0" lvl="0">
              <a:lnSpc>
                <a:spcPct val="120000"/>
              </a:lnSpc>
              <a:spcBef>
                <a:spcPts val="0"/>
              </a:spcBef>
              <a:spcAft>
                <a:spcPts val="0"/>
              </a:spcAft>
            </a:pPr>
            <a:endParaRPr lang="en-US" sz="4000" dirty="0">
              <a:solidFill>
                <a:srgbClr val="012555"/>
              </a:solidFill>
              <a:effectLst/>
              <a:ea typeface="Times New Roman" panose="02020603050405020304" pitchFamily="18" charset="0"/>
            </a:endParaRPr>
          </a:p>
          <a:p>
            <a:pPr lvl="2">
              <a:buFont typeface="Wingdings" panose="05000000000000000000" pitchFamily="2" charset="2"/>
              <a:buChar char="Ø"/>
            </a:pPr>
            <a:endParaRPr lang="en-US" dirty="0"/>
          </a:p>
          <a:p>
            <a:pPr marL="914400" lvl="2" indent="0">
              <a:buNone/>
            </a:pPr>
            <a:endParaRPr lang="en-US" dirty="0"/>
          </a:p>
          <a:p>
            <a:pPr marL="457200" lvl="1" indent="0">
              <a:buNone/>
            </a:pPr>
            <a:endParaRPr lang="en-US" dirty="0"/>
          </a:p>
        </p:txBody>
      </p:sp>
    </p:spTree>
    <p:extLst>
      <p:ext uri="{BB962C8B-B14F-4D97-AF65-F5344CB8AC3E}">
        <p14:creationId xmlns:p14="http://schemas.microsoft.com/office/powerpoint/2010/main" val="112639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D6267E-1B40-5CDF-A4B9-427D40A9FC40}"/>
              </a:ext>
            </a:extLst>
          </p:cNvPr>
          <p:cNvSpPr>
            <a:spLocks noGrp="1"/>
          </p:cNvSpPr>
          <p:nvPr>
            <p:ph type="body" sz="quarter" idx="13"/>
          </p:nvPr>
        </p:nvSpPr>
        <p:spPr>
          <a:xfrm>
            <a:off x="708890" y="290370"/>
            <a:ext cx="9821458" cy="706438"/>
          </a:xfrm>
        </p:spPr>
        <p:txBody>
          <a:bodyPr>
            <a:normAutofit fontScale="70000" lnSpcReduction="20000"/>
          </a:bodyPr>
          <a:lstStyle/>
          <a:p>
            <a:r>
              <a:rPr lang="en-US" dirty="0"/>
              <a:t>Anti-Displacement Homebuyer Assistance – (DHAP10)</a:t>
            </a:r>
          </a:p>
        </p:txBody>
      </p:sp>
      <p:sp>
        <p:nvSpPr>
          <p:cNvPr id="3" name="Slide Number Placeholder 2">
            <a:extLst>
              <a:ext uri="{FF2B5EF4-FFF2-40B4-BE49-F238E27FC236}">
                <a16:creationId xmlns:a16="http://schemas.microsoft.com/office/drawing/2014/main" id="{96C519AC-DADC-D3B2-9EA1-96324AF67D6E}"/>
              </a:ext>
            </a:extLst>
          </p:cNvPr>
          <p:cNvSpPr>
            <a:spLocks noGrp="1"/>
          </p:cNvSpPr>
          <p:nvPr>
            <p:ph type="sldNum" sz="quarter" idx="12"/>
          </p:nvPr>
        </p:nvSpPr>
        <p:spPr/>
        <p:txBody>
          <a:bodyPr/>
          <a:lstStyle/>
          <a:p>
            <a:fld id="{09918B91-4B66-40C9-B3FB-70033B0922BB}" type="slidenum">
              <a:rPr lang="en-US" smtClean="0"/>
              <a:pPr/>
              <a:t>9</a:t>
            </a:fld>
            <a:endParaRPr lang="en-US"/>
          </a:p>
        </p:txBody>
      </p:sp>
      <p:sp>
        <p:nvSpPr>
          <p:cNvPr id="4" name="Chart Placeholder 3">
            <a:extLst>
              <a:ext uri="{FF2B5EF4-FFF2-40B4-BE49-F238E27FC236}">
                <a16:creationId xmlns:a16="http://schemas.microsoft.com/office/drawing/2014/main" id="{136C2099-E7B2-8963-B90D-E57B8D5750A0}"/>
              </a:ext>
            </a:extLst>
          </p:cNvPr>
          <p:cNvSpPr>
            <a:spLocks noGrp="1"/>
          </p:cNvSpPr>
          <p:nvPr>
            <p:ph type="chart" sz="quarter" idx="15"/>
          </p:nvPr>
        </p:nvSpPr>
        <p:spPr/>
      </p:sp>
      <p:sp>
        <p:nvSpPr>
          <p:cNvPr id="5" name="Chart Placeholder 4">
            <a:extLst>
              <a:ext uri="{FF2B5EF4-FFF2-40B4-BE49-F238E27FC236}">
                <a16:creationId xmlns:a16="http://schemas.microsoft.com/office/drawing/2014/main" id="{87629537-19FC-6ABE-909F-35589C057FD7}"/>
              </a:ext>
            </a:extLst>
          </p:cNvPr>
          <p:cNvSpPr>
            <a:spLocks noGrp="1"/>
          </p:cNvSpPr>
          <p:nvPr>
            <p:ph type="chart" sz="quarter" idx="16"/>
          </p:nvPr>
        </p:nvSpPr>
        <p:spPr/>
      </p:sp>
      <p:sp>
        <p:nvSpPr>
          <p:cNvPr id="6" name="Text Placeholder 5">
            <a:extLst>
              <a:ext uri="{FF2B5EF4-FFF2-40B4-BE49-F238E27FC236}">
                <a16:creationId xmlns:a16="http://schemas.microsoft.com/office/drawing/2014/main" id="{EA742404-62F4-F682-1F44-47A0EAE10846}"/>
              </a:ext>
            </a:extLst>
          </p:cNvPr>
          <p:cNvSpPr>
            <a:spLocks noGrp="1"/>
          </p:cNvSpPr>
          <p:nvPr>
            <p:ph type="body" sz="quarter" idx="17"/>
          </p:nvPr>
        </p:nvSpPr>
        <p:spPr/>
        <p:txBody>
          <a:bodyPr>
            <a:normAutofit fontScale="25000" lnSpcReduction="20000"/>
          </a:bodyPr>
          <a:lstStyle/>
          <a:p>
            <a:pPr>
              <a:lnSpc>
                <a:spcPct val="120000"/>
              </a:lnSpc>
            </a:pPr>
            <a:r>
              <a:rPr lang="en-US" sz="7200" dirty="0">
                <a:solidFill>
                  <a:srgbClr val="002060"/>
                </a:solidFill>
              </a:rPr>
              <a:t>Homebuyer assistance available for applicants who are current residents of Dallas who have at least 10 years of residency in Dallas.  The 10 year residency requirement does not have to be consecutive.</a:t>
            </a:r>
          </a:p>
          <a:p>
            <a:pPr>
              <a:lnSpc>
                <a:spcPct val="120000"/>
              </a:lnSpc>
            </a:pPr>
            <a:r>
              <a:rPr lang="en-US" sz="7200" dirty="0">
                <a:solidFill>
                  <a:srgbClr val="002060"/>
                </a:solidFill>
              </a:rPr>
              <a:t>Household projected annual income must be 50% - 120% of the Area Median Income for Dallas.</a:t>
            </a:r>
          </a:p>
          <a:p>
            <a:pPr>
              <a:lnSpc>
                <a:spcPct val="120000"/>
              </a:lnSpc>
            </a:pPr>
            <a:r>
              <a:rPr lang="en-US" sz="7200" dirty="0">
                <a:solidFill>
                  <a:srgbClr val="002060"/>
                </a:solidFill>
              </a:rPr>
              <a:t>Maximum Funding Available:</a:t>
            </a:r>
          </a:p>
          <a:p>
            <a:pPr lvl="2">
              <a:lnSpc>
                <a:spcPct val="120000"/>
              </a:lnSpc>
              <a:buFont typeface="Wingdings" panose="05000000000000000000" pitchFamily="2" charset="2"/>
              <a:buChar char="Ø"/>
            </a:pPr>
            <a:r>
              <a:rPr lang="en-US" sz="7200" dirty="0">
                <a:solidFill>
                  <a:srgbClr val="002060"/>
                </a:solidFill>
              </a:rPr>
              <a:t>Up to $50,000</a:t>
            </a:r>
          </a:p>
          <a:p>
            <a:pPr>
              <a:lnSpc>
                <a:spcPct val="120000"/>
              </a:lnSpc>
            </a:pPr>
            <a:r>
              <a:rPr lang="en-US" sz="7200" dirty="0">
                <a:solidFill>
                  <a:srgbClr val="002060"/>
                </a:solidFill>
              </a:rPr>
              <a:t>No sales price limit.  The sales price will be determined by the mortgage lender based on the borrower’s mortgage qualifying income and credit.  The housing payment may not exceed 35% of the borrower’s monthly gross income.</a:t>
            </a:r>
          </a:p>
          <a:p>
            <a:pPr>
              <a:lnSpc>
                <a:spcPct val="120000"/>
              </a:lnSpc>
            </a:pPr>
            <a:r>
              <a:rPr lang="en-US" sz="7200" dirty="0">
                <a:solidFill>
                  <a:srgbClr val="002060"/>
                </a:solidFill>
                <a:ea typeface="Times New Roman" panose="02020603050405020304" pitchFamily="18" charset="0"/>
              </a:rPr>
              <a:t>Assistance has a five (5) year affordability period.</a:t>
            </a:r>
          </a:p>
          <a:p>
            <a:pPr marL="0" indent="0">
              <a:lnSpc>
                <a:spcPct val="120000"/>
              </a:lnSpc>
              <a:buNone/>
            </a:pPr>
            <a:endParaRPr lang="en-US" sz="7200" dirty="0">
              <a:solidFill>
                <a:srgbClr val="002060"/>
              </a:solidFill>
              <a:effectLst/>
              <a:ea typeface="Times New Roman" panose="02020603050405020304" pitchFamily="18" charset="0"/>
            </a:endParaRPr>
          </a:p>
          <a:p>
            <a:pPr marR="0" lvl="0">
              <a:lnSpc>
                <a:spcPct val="120000"/>
              </a:lnSpc>
              <a:spcBef>
                <a:spcPts val="0"/>
              </a:spcBef>
              <a:spcAft>
                <a:spcPts val="0"/>
              </a:spcAft>
            </a:pPr>
            <a:r>
              <a:rPr lang="en-US" sz="7200" dirty="0">
                <a:solidFill>
                  <a:srgbClr val="002060"/>
                </a:solidFill>
                <a:effectLst/>
                <a:ea typeface="Times New Roman" panose="02020603050405020304" pitchFamily="18" charset="0"/>
              </a:rPr>
              <a:t>The assistance is a deferred, forgivable interest free loan with forgiveness occurring annually with the residency term of the loan (affordability period).</a:t>
            </a:r>
          </a:p>
          <a:p>
            <a:pPr marL="0" marR="0" lvl="0" indent="0">
              <a:lnSpc>
                <a:spcPct val="120000"/>
              </a:lnSpc>
              <a:spcBef>
                <a:spcPts val="0"/>
              </a:spcBef>
              <a:spcAft>
                <a:spcPts val="0"/>
              </a:spcAft>
              <a:buNone/>
            </a:pPr>
            <a:endParaRPr lang="en-US" sz="7200" dirty="0">
              <a:solidFill>
                <a:srgbClr val="002060"/>
              </a:solidFill>
              <a:effectLst/>
              <a:ea typeface="Times New Roman" panose="02020603050405020304" pitchFamily="18" charset="0"/>
            </a:endParaRPr>
          </a:p>
          <a:p>
            <a:pPr marR="0" lvl="0">
              <a:lnSpc>
                <a:spcPct val="120000"/>
              </a:lnSpc>
              <a:spcBef>
                <a:spcPts val="0"/>
              </a:spcBef>
              <a:spcAft>
                <a:spcPts val="0"/>
              </a:spcAft>
            </a:pPr>
            <a:r>
              <a:rPr lang="en-US" sz="7200" dirty="0">
                <a:solidFill>
                  <a:srgbClr val="002060"/>
                </a:solidFill>
                <a:effectLst/>
                <a:ea typeface="Times New Roman" panose="02020603050405020304" pitchFamily="18" charset="0"/>
              </a:rPr>
              <a:t>Partial payment is due upon sale, lease, lease with option to purchase, transfer or other disposition (including contract for deed) of the property prior to meeting the affordability period. </a:t>
            </a:r>
          </a:p>
          <a:p>
            <a:endParaRPr lang="en-US" dirty="0"/>
          </a:p>
        </p:txBody>
      </p:sp>
    </p:spTree>
    <p:extLst>
      <p:ext uri="{BB962C8B-B14F-4D97-AF65-F5344CB8AC3E}">
        <p14:creationId xmlns:p14="http://schemas.microsoft.com/office/powerpoint/2010/main" val="443533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F4F0D84-2171-40CE-9DC7-218B6944075B}">
  <we:reference id="6a7bd4f3-0563-43af-8c08-79110eebdff6" version="1.1.0.0" store="EXCatalog" storeType="EXCatalog"/>
  <we:alternateReferences>
    <we:reference id="WA104381155" version="1.1.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8FD4877A2B3649BB5A02908CE7A80C" ma:contentTypeVersion="7" ma:contentTypeDescription="Create a new document." ma:contentTypeScope="" ma:versionID="c8b4d6e663ade29d5a77e79e697602e5">
  <xsd:schema xmlns:xsd="http://www.w3.org/2001/XMLSchema" xmlns:xs="http://www.w3.org/2001/XMLSchema" xmlns:p="http://schemas.microsoft.com/office/2006/metadata/properties" xmlns:ns2="9b6016f9-9983-4365-af41-865bd329bb9f" targetNamespace="http://schemas.microsoft.com/office/2006/metadata/properties" ma:root="true" ma:fieldsID="9b86e0973ce7a2f15fc6e42f6b441483" ns2:_="">
    <xsd:import namespace="9b6016f9-9983-4365-af41-865bd329bb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016f9-9983-4365-af41-865bd329bb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442019-0B64-4B45-8DB8-00110255F0FF}">
  <ds:schemaRefs>
    <ds:schemaRef ds:uri="9b6016f9-9983-4365-af41-865bd329bb9f"/>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1E4BB94-4EC6-40C2-B8C9-566B3B03125C}">
  <ds:schemaRefs>
    <ds:schemaRef ds:uri="9b6016f9-9983-4365-af41-865bd329bb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5CE104-196E-4498-B264-64DD5F7EBE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1350</TotalTime>
  <Words>1547</Words>
  <Application>Microsoft Office PowerPoint</Application>
  <PresentationFormat>Widescreen</PresentationFormat>
  <Paragraphs>155</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Century Gothic</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Baur, Julie</dc:creator>
  <cp:lastModifiedBy>Southall, Tammi</cp:lastModifiedBy>
  <cp:revision>72</cp:revision>
  <cp:lastPrinted>2019-08-15T20:07:05Z</cp:lastPrinted>
  <dcterms:created xsi:type="dcterms:W3CDTF">2019-08-15T19:06:22Z</dcterms:created>
  <dcterms:modified xsi:type="dcterms:W3CDTF">2025-02-18T23:12:44Z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0x010100B08FD4877A2B3649BB5A02908CE7A80C</vt:lpwstr>
  </property>
</Properties>
</file>